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299" r:id="rId4"/>
    <p:sldId id="301" r:id="rId5"/>
    <p:sldId id="284" r:id="rId6"/>
    <p:sldId id="297" r:id="rId7"/>
    <p:sldId id="258" r:id="rId8"/>
    <p:sldId id="298" r:id="rId9"/>
    <p:sldId id="257" r:id="rId10"/>
    <p:sldId id="292" r:id="rId11"/>
    <p:sldId id="293" r:id="rId12"/>
    <p:sldId id="294" r:id="rId13"/>
    <p:sldId id="300" r:id="rId14"/>
    <p:sldId id="296" r:id="rId15"/>
    <p:sldId id="302" r:id="rId16"/>
    <p:sldId id="2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6197"/>
  </p:normalViewPr>
  <p:slideViewPr>
    <p:cSldViewPr snapToGrid="0" snapToObjects="1">
      <p:cViewPr varScale="1">
        <p:scale>
          <a:sx n="104" d="100"/>
          <a:sy n="104" d="100"/>
        </p:scale>
        <p:origin x="232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81E633-D3D7-4D6E-8AFE-C2E65947079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F380CAD-2959-4F7F-948C-5577936A623D}">
      <dgm:prSet/>
      <dgm:spPr/>
      <dgm:t>
        <a:bodyPr/>
        <a:lstStyle/>
        <a:p>
          <a:r>
            <a:rPr lang="en-US"/>
            <a:t>12 credits local internship &amp; 12 credits non-local internship</a:t>
          </a:r>
        </a:p>
      </dgm:t>
    </dgm:pt>
    <dgm:pt modelId="{7033F0BE-0D38-4F1B-9F5C-D3DC9BFDEDD7}" type="parTrans" cxnId="{FF9807EC-1578-40DD-80C7-6B5F104F50AC}">
      <dgm:prSet/>
      <dgm:spPr/>
      <dgm:t>
        <a:bodyPr/>
        <a:lstStyle/>
        <a:p>
          <a:endParaRPr lang="en-US"/>
        </a:p>
      </dgm:t>
    </dgm:pt>
    <dgm:pt modelId="{C95135E3-6E82-4478-B2CD-1A8650A324B8}" type="sibTrans" cxnId="{FF9807EC-1578-40DD-80C7-6B5F104F50AC}">
      <dgm:prSet/>
      <dgm:spPr/>
      <dgm:t>
        <a:bodyPr/>
        <a:lstStyle/>
        <a:p>
          <a:endParaRPr lang="en-US"/>
        </a:p>
      </dgm:t>
    </dgm:pt>
    <dgm:pt modelId="{23232859-0ED9-4B48-AF34-F6CBA22F8E8F}">
      <dgm:prSet/>
      <dgm:spPr/>
      <dgm:t>
        <a:bodyPr/>
        <a:lstStyle/>
        <a:p>
          <a:r>
            <a:rPr lang="en-US"/>
            <a:t>Graduation requirements</a:t>
          </a:r>
        </a:p>
      </dgm:t>
    </dgm:pt>
    <dgm:pt modelId="{15C6DCFA-B2E2-4565-9437-77620D127D2E}" type="parTrans" cxnId="{7E37A9CF-916F-46CC-AFC8-3EF4B3EF1DF7}">
      <dgm:prSet/>
      <dgm:spPr/>
      <dgm:t>
        <a:bodyPr/>
        <a:lstStyle/>
        <a:p>
          <a:endParaRPr lang="en-US"/>
        </a:p>
      </dgm:t>
    </dgm:pt>
    <dgm:pt modelId="{5B289A38-0DC1-4D03-B556-44F6ADC38EA0}" type="sibTrans" cxnId="{7E37A9CF-916F-46CC-AFC8-3EF4B3EF1DF7}">
      <dgm:prSet/>
      <dgm:spPr/>
      <dgm:t>
        <a:bodyPr/>
        <a:lstStyle/>
        <a:p>
          <a:endParaRPr lang="en-US"/>
        </a:p>
      </dgm:t>
    </dgm:pt>
    <dgm:pt modelId="{758CFC26-9A98-46F0-A14A-1AF62E5773D6}">
      <dgm:prSet/>
      <dgm:spPr/>
      <dgm:t>
        <a:bodyPr/>
        <a:lstStyle/>
        <a:p>
          <a:r>
            <a:rPr lang="en-US"/>
            <a:t>Summer 300 students; term-times: 60 students</a:t>
          </a:r>
        </a:p>
      </dgm:t>
    </dgm:pt>
    <dgm:pt modelId="{D2593D71-5E96-49D6-8AC5-B42768F3A6C0}" type="parTrans" cxnId="{3D2FE32A-C2B3-41BC-9C43-AA0E2C084222}">
      <dgm:prSet/>
      <dgm:spPr/>
      <dgm:t>
        <a:bodyPr/>
        <a:lstStyle/>
        <a:p>
          <a:endParaRPr lang="en-US"/>
        </a:p>
      </dgm:t>
    </dgm:pt>
    <dgm:pt modelId="{08644F46-F806-4418-B152-CCC36C5C673A}" type="sibTrans" cxnId="{3D2FE32A-C2B3-41BC-9C43-AA0E2C084222}">
      <dgm:prSet/>
      <dgm:spPr/>
      <dgm:t>
        <a:bodyPr/>
        <a:lstStyle/>
        <a:p>
          <a:endParaRPr lang="en-US"/>
        </a:p>
      </dgm:t>
    </dgm:pt>
    <dgm:pt modelId="{AAA993F3-4F73-47A7-AAA9-0E7DBED234C5}" type="pres">
      <dgm:prSet presAssocID="{6681E633-D3D7-4D6E-8AFE-C2E659470794}" presName="root" presStyleCnt="0">
        <dgm:presLayoutVars>
          <dgm:dir/>
          <dgm:resizeHandles val="exact"/>
        </dgm:presLayoutVars>
      </dgm:prSet>
      <dgm:spPr/>
    </dgm:pt>
    <dgm:pt modelId="{1B1C9414-59AE-47B7-99BE-39D264181C48}" type="pres">
      <dgm:prSet presAssocID="{7F380CAD-2959-4F7F-948C-5577936A623D}" presName="compNode" presStyleCnt="0"/>
      <dgm:spPr/>
    </dgm:pt>
    <dgm:pt modelId="{568B3D85-1B46-424E-9240-934561A69665}" type="pres">
      <dgm:prSet presAssocID="{7F380CAD-2959-4F7F-948C-5577936A623D}" presName="bgRect" presStyleLbl="bgShp" presStyleIdx="0" presStyleCnt="3"/>
      <dgm:spPr/>
    </dgm:pt>
    <dgm:pt modelId="{EBC46211-8ABE-4675-8C97-84B4DA40BD07}" type="pres">
      <dgm:prSet presAssocID="{7F380CAD-2959-4F7F-948C-5577936A623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27DA806-4BA6-4819-97E0-F805198C3470}" type="pres">
      <dgm:prSet presAssocID="{7F380CAD-2959-4F7F-948C-5577936A623D}" presName="spaceRect" presStyleCnt="0"/>
      <dgm:spPr/>
    </dgm:pt>
    <dgm:pt modelId="{E4E89BE4-91DF-4F7C-90D8-E5C6E1F1882F}" type="pres">
      <dgm:prSet presAssocID="{7F380CAD-2959-4F7F-948C-5577936A623D}" presName="parTx" presStyleLbl="revTx" presStyleIdx="0" presStyleCnt="3">
        <dgm:presLayoutVars>
          <dgm:chMax val="0"/>
          <dgm:chPref val="0"/>
        </dgm:presLayoutVars>
      </dgm:prSet>
      <dgm:spPr/>
    </dgm:pt>
    <dgm:pt modelId="{55372F6F-A1D5-4B02-87DE-E22F39ED91D1}" type="pres">
      <dgm:prSet presAssocID="{C95135E3-6E82-4478-B2CD-1A8650A324B8}" presName="sibTrans" presStyleCnt="0"/>
      <dgm:spPr/>
    </dgm:pt>
    <dgm:pt modelId="{69D93ABA-038F-407C-A792-71964AE79983}" type="pres">
      <dgm:prSet presAssocID="{23232859-0ED9-4B48-AF34-F6CBA22F8E8F}" presName="compNode" presStyleCnt="0"/>
      <dgm:spPr/>
    </dgm:pt>
    <dgm:pt modelId="{F4747525-1E9F-4467-BB93-C7DC9BA4237B}" type="pres">
      <dgm:prSet presAssocID="{23232859-0ED9-4B48-AF34-F6CBA22F8E8F}" presName="bgRect" presStyleLbl="bgShp" presStyleIdx="1" presStyleCnt="3"/>
      <dgm:spPr/>
    </dgm:pt>
    <dgm:pt modelId="{D07ADAED-94D3-447D-9080-84077625D33B}" type="pres">
      <dgm:prSet presAssocID="{23232859-0ED9-4B48-AF34-F6CBA22F8E8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C512115B-C042-4581-836A-FF839F1B16A2}" type="pres">
      <dgm:prSet presAssocID="{23232859-0ED9-4B48-AF34-F6CBA22F8E8F}" presName="spaceRect" presStyleCnt="0"/>
      <dgm:spPr/>
    </dgm:pt>
    <dgm:pt modelId="{57C7DA90-08EF-436B-9068-9A4E4B51DA85}" type="pres">
      <dgm:prSet presAssocID="{23232859-0ED9-4B48-AF34-F6CBA22F8E8F}" presName="parTx" presStyleLbl="revTx" presStyleIdx="1" presStyleCnt="3">
        <dgm:presLayoutVars>
          <dgm:chMax val="0"/>
          <dgm:chPref val="0"/>
        </dgm:presLayoutVars>
      </dgm:prSet>
      <dgm:spPr/>
    </dgm:pt>
    <dgm:pt modelId="{675265CD-0C19-4395-A19E-A05759CD9744}" type="pres">
      <dgm:prSet presAssocID="{5B289A38-0DC1-4D03-B556-44F6ADC38EA0}" presName="sibTrans" presStyleCnt="0"/>
      <dgm:spPr/>
    </dgm:pt>
    <dgm:pt modelId="{F64C7273-8880-4F66-AC73-61B47F88E6A5}" type="pres">
      <dgm:prSet presAssocID="{758CFC26-9A98-46F0-A14A-1AF62E5773D6}" presName="compNode" presStyleCnt="0"/>
      <dgm:spPr/>
    </dgm:pt>
    <dgm:pt modelId="{7DA938A8-C3FC-46E4-B7FF-25B3DEA81037}" type="pres">
      <dgm:prSet presAssocID="{758CFC26-9A98-46F0-A14A-1AF62E5773D6}" presName="bgRect" presStyleLbl="bgShp" presStyleIdx="2" presStyleCnt="3"/>
      <dgm:spPr/>
    </dgm:pt>
    <dgm:pt modelId="{EEFB1A47-C9A8-4B4F-9A26-909B47496D7E}" type="pres">
      <dgm:prSet presAssocID="{758CFC26-9A98-46F0-A14A-1AF62E5773D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615A5355-BECF-4265-ACFF-1CB05E977623}" type="pres">
      <dgm:prSet presAssocID="{758CFC26-9A98-46F0-A14A-1AF62E5773D6}" presName="spaceRect" presStyleCnt="0"/>
      <dgm:spPr/>
    </dgm:pt>
    <dgm:pt modelId="{AE544E24-487A-42C4-A4F8-36F9708DFBD2}" type="pres">
      <dgm:prSet presAssocID="{758CFC26-9A98-46F0-A14A-1AF62E5773D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AD85503-A4E9-433F-A2CF-014ACF263623}" type="presOf" srcId="{6681E633-D3D7-4D6E-8AFE-C2E659470794}" destId="{AAA993F3-4F73-47A7-AAA9-0E7DBED234C5}" srcOrd="0" destOrd="0" presId="urn:microsoft.com/office/officeart/2018/2/layout/IconVerticalSolidList"/>
    <dgm:cxn modelId="{3D2FE32A-C2B3-41BC-9C43-AA0E2C084222}" srcId="{6681E633-D3D7-4D6E-8AFE-C2E659470794}" destId="{758CFC26-9A98-46F0-A14A-1AF62E5773D6}" srcOrd="2" destOrd="0" parTransId="{D2593D71-5E96-49D6-8AC5-B42768F3A6C0}" sibTransId="{08644F46-F806-4418-B152-CCC36C5C673A}"/>
    <dgm:cxn modelId="{FD0A2361-4DE3-4E78-9281-0132895FA629}" type="presOf" srcId="{758CFC26-9A98-46F0-A14A-1AF62E5773D6}" destId="{AE544E24-487A-42C4-A4F8-36F9708DFBD2}" srcOrd="0" destOrd="0" presId="urn:microsoft.com/office/officeart/2018/2/layout/IconVerticalSolidList"/>
    <dgm:cxn modelId="{BD837F78-8A25-4A9D-A309-51AF875AD513}" type="presOf" srcId="{7F380CAD-2959-4F7F-948C-5577936A623D}" destId="{E4E89BE4-91DF-4F7C-90D8-E5C6E1F1882F}" srcOrd="0" destOrd="0" presId="urn:microsoft.com/office/officeart/2018/2/layout/IconVerticalSolidList"/>
    <dgm:cxn modelId="{7E37A9CF-916F-46CC-AFC8-3EF4B3EF1DF7}" srcId="{6681E633-D3D7-4D6E-8AFE-C2E659470794}" destId="{23232859-0ED9-4B48-AF34-F6CBA22F8E8F}" srcOrd="1" destOrd="0" parTransId="{15C6DCFA-B2E2-4565-9437-77620D127D2E}" sibTransId="{5B289A38-0DC1-4D03-B556-44F6ADC38EA0}"/>
    <dgm:cxn modelId="{FF9807EC-1578-40DD-80C7-6B5F104F50AC}" srcId="{6681E633-D3D7-4D6E-8AFE-C2E659470794}" destId="{7F380CAD-2959-4F7F-948C-5577936A623D}" srcOrd="0" destOrd="0" parTransId="{7033F0BE-0D38-4F1B-9F5C-D3DC9BFDEDD7}" sibTransId="{C95135E3-6E82-4478-B2CD-1A8650A324B8}"/>
    <dgm:cxn modelId="{A51503F7-D78A-49E2-8A55-B6BE2C6C0A63}" type="presOf" srcId="{23232859-0ED9-4B48-AF34-F6CBA22F8E8F}" destId="{57C7DA90-08EF-436B-9068-9A4E4B51DA85}" srcOrd="0" destOrd="0" presId="urn:microsoft.com/office/officeart/2018/2/layout/IconVerticalSolidList"/>
    <dgm:cxn modelId="{B776F99F-4F6E-4C7C-8535-2CFEEFDC0B6C}" type="presParOf" srcId="{AAA993F3-4F73-47A7-AAA9-0E7DBED234C5}" destId="{1B1C9414-59AE-47B7-99BE-39D264181C48}" srcOrd="0" destOrd="0" presId="urn:microsoft.com/office/officeart/2018/2/layout/IconVerticalSolidList"/>
    <dgm:cxn modelId="{3B8FE34B-0990-40D0-A651-805F8A669214}" type="presParOf" srcId="{1B1C9414-59AE-47B7-99BE-39D264181C48}" destId="{568B3D85-1B46-424E-9240-934561A69665}" srcOrd="0" destOrd="0" presId="urn:microsoft.com/office/officeart/2018/2/layout/IconVerticalSolidList"/>
    <dgm:cxn modelId="{CDF2612A-0714-4F83-9CC6-4EF286CA8787}" type="presParOf" srcId="{1B1C9414-59AE-47B7-99BE-39D264181C48}" destId="{EBC46211-8ABE-4675-8C97-84B4DA40BD07}" srcOrd="1" destOrd="0" presId="urn:microsoft.com/office/officeart/2018/2/layout/IconVerticalSolidList"/>
    <dgm:cxn modelId="{6AA1C411-8833-4AC7-A4AB-B19C450B547B}" type="presParOf" srcId="{1B1C9414-59AE-47B7-99BE-39D264181C48}" destId="{427DA806-4BA6-4819-97E0-F805198C3470}" srcOrd="2" destOrd="0" presId="urn:microsoft.com/office/officeart/2018/2/layout/IconVerticalSolidList"/>
    <dgm:cxn modelId="{7D93E233-7675-43B8-BAFC-EB9AAD4BD8B3}" type="presParOf" srcId="{1B1C9414-59AE-47B7-99BE-39D264181C48}" destId="{E4E89BE4-91DF-4F7C-90D8-E5C6E1F1882F}" srcOrd="3" destOrd="0" presId="urn:microsoft.com/office/officeart/2018/2/layout/IconVerticalSolidList"/>
    <dgm:cxn modelId="{CB7BDAB2-C733-4D42-A534-46AB2AB6BF92}" type="presParOf" srcId="{AAA993F3-4F73-47A7-AAA9-0E7DBED234C5}" destId="{55372F6F-A1D5-4B02-87DE-E22F39ED91D1}" srcOrd="1" destOrd="0" presId="urn:microsoft.com/office/officeart/2018/2/layout/IconVerticalSolidList"/>
    <dgm:cxn modelId="{9AC6E83B-76C5-4006-80C7-8DAB6F2F32FC}" type="presParOf" srcId="{AAA993F3-4F73-47A7-AAA9-0E7DBED234C5}" destId="{69D93ABA-038F-407C-A792-71964AE79983}" srcOrd="2" destOrd="0" presId="urn:microsoft.com/office/officeart/2018/2/layout/IconVerticalSolidList"/>
    <dgm:cxn modelId="{FB9F09B0-9F2A-4007-A2AF-8084AA7FD4A0}" type="presParOf" srcId="{69D93ABA-038F-407C-A792-71964AE79983}" destId="{F4747525-1E9F-4467-BB93-C7DC9BA4237B}" srcOrd="0" destOrd="0" presId="urn:microsoft.com/office/officeart/2018/2/layout/IconVerticalSolidList"/>
    <dgm:cxn modelId="{235D2C56-291C-4C05-879A-6BEB3B53427F}" type="presParOf" srcId="{69D93ABA-038F-407C-A792-71964AE79983}" destId="{D07ADAED-94D3-447D-9080-84077625D33B}" srcOrd="1" destOrd="0" presId="urn:microsoft.com/office/officeart/2018/2/layout/IconVerticalSolidList"/>
    <dgm:cxn modelId="{DE66DE72-0D0B-437E-ADF1-B772FB165C8D}" type="presParOf" srcId="{69D93ABA-038F-407C-A792-71964AE79983}" destId="{C512115B-C042-4581-836A-FF839F1B16A2}" srcOrd="2" destOrd="0" presId="urn:microsoft.com/office/officeart/2018/2/layout/IconVerticalSolidList"/>
    <dgm:cxn modelId="{7132FD66-950A-476D-A6E6-92681A39A375}" type="presParOf" srcId="{69D93ABA-038F-407C-A792-71964AE79983}" destId="{57C7DA90-08EF-436B-9068-9A4E4B51DA85}" srcOrd="3" destOrd="0" presId="urn:microsoft.com/office/officeart/2018/2/layout/IconVerticalSolidList"/>
    <dgm:cxn modelId="{F10EC617-6D49-425D-8CF2-66B7FEC46725}" type="presParOf" srcId="{AAA993F3-4F73-47A7-AAA9-0E7DBED234C5}" destId="{675265CD-0C19-4395-A19E-A05759CD9744}" srcOrd="3" destOrd="0" presId="urn:microsoft.com/office/officeart/2018/2/layout/IconVerticalSolidList"/>
    <dgm:cxn modelId="{31491A2A-8702-4E28-A5C7-EA8F9FA74B60}" type="presParOf" srcId="{AAA993F3-4F73-47A7-AAA9-0E7DBED234C5}" destId="{F64C7273-8880-4F66-AC73-61B47F88E6A5}" srcOrd="4" destOrd="0" presId="urn:microsoft.com/office/officeart/2018/2/layout/IconVerticalSolidList"/>
    <dgm:cxn modelId="{C3E7FA58-0096-405F-9E0C-AA7B5679309F}" type="presParOf" srcId="{F64C7273-8880-4F66-AC73-61B47F88E6A5}" destId="{7DA938A8-C3FC-46E4-B7FF-25B3DEA81037}" srcOrd="0" destOrd="0" presId="urn:microsoft.com/office/officeart/2018/2/layout/IconVerticalSolidList"/>
    <dgm:cxn modelId="{1DD22078-3F3A-4D47-AF25-832E71443D63}" type="presParOf" srcId="{F64C7273-8880-4F66-AC73-61B47F88E6A5}" destId="{EEFB1A47-C9A8-4B4F-9A26-909B47496D7E}" srcOrd="1" destOrd="0" presId="urn:microsoft.com/office/officeart/2018/2/layout/IconVerticalSolidList"/>
    <dgm:cxn modelId="{020AE6D4-7D5C-4620-A888-5AD8A43453DE}" type="presParOf" srcId="{F64C7273-8880-4F66-AC73-61B47F88E6A5}" destId="{615A5355-BECF-4265-ACFF-1CB05E977623}" srcOrd="2" destOrd="0" presId="urn:microsoft.com/office/officeart/2018/2/layout/IconVerticalSolidList"/>
    <dgm:cxn modelId="{2F31FCE1-5B98-44D9-A39C-9E5C278436E9}" type="presParOf" srcId="{F64C7273-8880-4F66-AC73-61B47F88E6A5}" destId="{AE544E24-487A-42C4-A4F8-36F9708DFBD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AA8B8F-BE2C-43D4-87F1-915019E669E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F1FDC87-942C-490D-B4DB-EF93BDF4CF3D}">
      <dgm:prSet/>
      <dgm:spPr/>
      <dgm:t>
        <a:bodyPr/>
        <a:lstStyle/>
        <a:p>
          <a:r>
            <a:rPr lang="en-AU" dirty="0"/>
            <a:t>Suspension of local primary and secondary schools: WITHOUT a taste of school context from child rights perspective</a:t>
          </a:r>
          <a:endParaRPr lang="en-US" dirty="0"/>
        </a:p>
      </dgm:t>
    </dgm:pt>
    <dgm:pt modelId="{7CB6CE7B-85FA-41AB-97C8-F258DC14CB88}" type="parTrans" cxnId="{5E4D58F7-53C9-491B-A461-E224A3FA7D0E}">
      <dgm:prSet/>
      <dgm:spPr/>
      <dgm:t>
        <a:bodyPr/>
        <a:lstStyle/>
        <a:p>
          <a:endParaRPr lang="en-US"/>
        </a:p>
      </dgm:t>
    </dgm:pt>
    <dgm:pt modelId="{57F9A972-AED4-4157-8108-6497F38CA3BB}" type="sibTrans" cxnId="{5E4D58F7-53C9-491B-A461-E224A3FA7D0E}">
      <dgm:prSet/>
      <dgm:spPr/>
      <dgm:t>
        <a:bodyPr/>
        <a:lstStyle/>
        <a:p>
          <a:endParaRPr lang="en-US"/>
        </a:p>
      </dgm:t>
    </dgm:pt>
    <dgm:pt modelId="{5A54ACF4-7746-4137-B836-91FAA533C674}">
      <dgm:prSet/>
      <dgm:spPr/>
      <dgm:t>
        <a:bodyPr/>
        <a:lstStyle/>
        <a:p>
          <a:r>
            <a:rPr lang="en-AU"/>
            <a:t>Something NEW: UNICEF HK’s local response to COVID-19 outbreak</a:t>
          </a:r>
          <a:endParaRPr lang="en-US"/>
        </a:p>
      </dgm:t>
    </dgm:pt>
    <dgm:pt modelId="{1AEEDDCC-9666-49A5-9BE1-C05BCDC61ED8}" type="parTrans" cxnId="{C58EAC98-6957-4C32-9F6E-CB7477C85B47}">
      <dgm:prSet/>
      <dgm:spPr/>
      <dgm:t>
        <a:bodyPr/>
        <a:lstStyle/>
        <a:p>
          <a:endParaRPr lang="en-US"/>
        </a:p>
      </dgm:t>
    </dgm:pt>
    <dgm:pt modelId="{D20748C3-81D0-404A-9F62-B9B67DDB9C6D}" type="sibTrans" cxnId="{C58EAC98-6957-4C32-9F6E-CB7477C85B47}">
      <dgm:prSet/>
      <dgm:spPr/>
      <dgm:t>
        <a:bodyPr/>
        <a:lstStyle/>
        <a:p>
          <a:endParaRPr lang="en-US"/>
        </a:p>
      </dgm:t>
    </dgm:pt>
    <dgm:pt modelId="{157D59E8-932C-0742-AFC1-40F9A758987F}" type="pres">
      <dgm:prSet presAssocID="{E0AA8B8F-BE2C-43D4-87F1-915019E669E6}" presName="linear" presStyleCnt="0">
        <dgm:presLayoutVars>
          <dgm:animLvl val="lvl"/>
          <dgm:resizeHandles val="exact"/>
        </dgm:presLayoutVars>
      </dgm:prSet>
      <dgm:spPr/>
    </dgm:pt>
    <dgm:pt modelId="{95BFB75B-4FFC-D54C-9D7E-6B2D64B04616}" type="pres">
      <dgm:prSet presAssocID="{EF1FDC87-942C-490D-B4DB-EF93BDF4CF3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C23229B-4AA9-A94A-9ADE-ABE55087BA3F}" type="pres">
      <dgm:prSet presAssocID="{57F9A972-AED4-4157-8108-6497F38CA3BB}" presName="spacer" presStyleCnt="0"/>
      <dgm:spPr/>
    </dgm:pt>
    <dgm:pt modelId="{A50418E1-2EFD-B741-B50B-E8FF0BDF31C5}" type="pres">
      <dgm:prSet presAssocID="{5A54ACF4-7746-4137-B836-91FAA533C674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75079319-C46C-9142-A545-BA4C3562E984}" type="presOf" srcId="{5A54ACF4-7746-4137-B836-91FAA533C674}" destId="{A50418E1-2EFD-B741-B50B-E8FF0BDF31C5}" srcOrd="0" destOrd="0" presId="urn:microsoft.com/office/officeart/2005/8/layout/vList2"/>
    <dgm:cxn modelId="{F8C1ED94-115C-3C49-B63E-33583E24C60F}" type="presOf" srcId="{E0AA8B8F-BE2C-43D4-87F1-915019E669E6}" destId="{157D59E8-932C-0742-AFC1-40F9A758987F}" srcOrd="0" destOrd="0" presId="urn:microsoft.com/office/officeart/2005/8/layout/vList2"/>
    <dgm:cxn modelId="{C58EAC98-6957-4C32-9F6E-CB7477C85B47}" srcId="{E0AA8B8F-BE2C-43D4-87F1-915019E669E6}" destId="{5A54ACF4-7746-4137-B836-91FAA533C674}" srcOrd="1" destOrd="0" parTransId="{1AEEDDCC-9666-49A5-9BE1-C05BCDC61ED8}" sibTransId="{D20748C3-81D0-404A-9F62-B9B67DDB9C6D}"/>
    <dgm:cxn modelId="{2C8B2BE0-16C2-794E-BB2B-BBB5390508D3}" type="presOf" srcId="{EF1FDC87-942C-490D-B4DB-EF93BDF4CF3D}" destId="{95BFB75B-4FFC-D54C-9D7E-6B2D64B04616}" srcOrd="0" destOrd="0" presId="urn:microsoft.com/office/officeart/2005/8/layout/vList2"/>
    <dgm:cxn modelId="{5E4D58F7-53C9-491B-A461-E224A3FA7D0E}" srcId="{E0AA8B8F-BE2C-43D4-87F1-915019E669E6}" destId="{EF1FDC87-942C-490D-B4DB-EF93BDF4CF3D}" srcOrd="0" destOrd="0" parTransId="{7CB6CE7B-85FA-41AB-97C8-F258DC14CB88}" sibTransId="{57F9A972-AED4-4157-8108-6497F38CA3BB}"/>
    <dgm:cxn modelId="{AD476775-822F-B146-AD75-5C5C8ACCF73F}" type="presParOf" srcId="{157D59E8-932C-0742-AFC1-40F9A758987F}" destId="{95BFB75B-4FFC-D54C-9D7E-6B2D64B04616}" srcOrd="0" destOrd="0" presId="urn:microsoft.com/office/officeart/2005/8/layout/vList2"/>
    <dgm:cxn modelId="{E031DBBE-DDB1-B345-945E-43019CA902C4}" type="presParOf" srcId="{157D59E8-932C-0742-AFC1-40F9A758987F}" destId="{FC23229B-4AA9-A94A-9ADE-ABE55087BA3F}" srcOrd="1" destOrd="0" presId="urn:microsoft.com/office/officeart/2005/8/layout/vList2"/>
    <dgm:cxn modelId="{8418F9AC-F9D7-944D-8913-1CF2ADE8B27B}" type="presParOf" srcId="{157D59E8-932C-0742-AFC1-40F9A758987F}" destId="{A50418E1-2EFD-B741-B50B-E8FF0BDF31C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6F0B3F-3B4E-48E1-BA4C-C0BB4BBFB747}" type="doc">
      <dgm:prSet loTypeId="urn:microsoft.com/office/officeart/2005/8/layout/chevron1" loCatId="process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D758B10-5F90-4F9B-9468-FBF9A6187C7E}">
      <dgm:prSet/>
      <dgm:spPr/>
      <dgm:t>
        <a:bodyPr/>
        <a:lstStyle/>
        <a:p>
          <a:r>
            <a:rPr lang="en-US" dirty="0"/>
            <a:t>Global citizenship at Home </a:t>
          </a:r>
        </a:p>
      </dgm:t>
    </dgm:pt>
    <dgm:pt modelId="{6BC6ED11-0B83-4D22-B13F-925E51C9094D}" type="parTrans" cxnId="{BA7E56F4-E5D4-4E28-9FD9-7F2C73E992EE}">
      <dgm:prSet/>
      <dgm:spPr/>
      <dgm:t>
        <a:bodyPr/>
        <a:lstStyle/>
        <a:p>
          <a:endParaRPr lang="en-US"/>
        </a:p>
      </dgm:t>
    </dgm:pt>
    <dgm:pt modelId="{8AE18DB6-0B2B-4B80-8999-F1C6783A1741}" type="sibTrans" cxnId="{BA7E56F4-E5D4-4E28-9FD9-7F2C73E992EE}">
      <dgm:prSet/>
      <dgm:spPr/>
      <dgm:t>
        <a:bodyPr/>
        <a:lstStyle/>
        <a:p>
          <a:endParaRPr lang="en-US"/>
        </a:p>
      </dgm:t>
    </dgm:pt>
    <dgm:pt modelId="{D6BCAD8B-ED9A-4F22-872A-B73B2B47A77F}">
      <dgm:prSet/>
      <dgm:spPr/>
      <dgm:t>
        <a:bodyPr/>
        <a:lstStyle/>
        <a:p>
          <a:r>
            <a:rPr lang="en-US" dirty="0"/>
            <a:t>Hydride of mode of working </a:t>
          </a:r>
        </a:p>
      </dgm:t>
    </dgm:pt>
    <dgm:pt modelId="{CA9B67B1-9E22-4DDE-B01F-AD8E21DFC61B}" type="parTrans" cxnId="{DC29FC5A-FBB5-4D57-AC65-00970AB85BC4}">
      <dgm:prSet/>
      <dgm:spPr/>
      <dgm:t>
        <a:bodyPr/>
        <a:lstStyle/>
        <a:p>
          <a:endParaRPr lang="en-US"/>
        </a:p>
      </dgm:t>
    </dgm:pt>
    <dgm:pt modelId="{41C86CFC-16D5-4292-B0FA-49D8D37FA680}" type="sibTrans" cxnId="{DC29FC5A-FBB5-4D57-AC65-00970AB85BC4}">
      <dgm:prSet/>
      <dgm:spPr/>
      <dgm:t>
        <a:bodyPr/>
        <a:lstStyle/>
        <a:p>
          <a:endParaRPr lang="en-US"/>
        </a:p>
      </dgm:t>
    </dgm:pt>
    <dgm:pt modelId="{EF918916-F667-D243-AE29-72C0584584EF}" type="pres">
      <dgm:prSet presAssocID="{6C6F0B3F-3B4E-48E1-BA4C-C0BB4BBFB747}" presName="Name0" presStyleCnt="0">
        <dgm:presLayoutVars>
          <dgm:dir/>
          <dgm:animLvl val="lvl"/>
          <dgm:resizeHandles val="exact"/>
        </dgm:presLayoutVars>
      </dgm:prSet>
      <dgm:spPr/>
    </dgm:pt>
    <dgm:pt modelId="{ACD80756-A505-774A-B77B-C30AE7ED233C}" type="pres">
      <dgm:prSet presAssocID="{1D758B10-5F90-4F9B-9468-FBF9A6187C7E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F37BB4B2-8972-014F-A1F1-0E885405CF78}" type="pres">
      <dgm:prSet presAssocID="{8AE18DB6-0B2B-4B80-8999-F1C6783A1741}" presName="parTxOnlySpace" presStyleCnt="0"/>
      <dgm:spPr/>
    </dgm:pt>
    <dgm:pt modelId="{D4141B5C-6867-494B-B7D1-F95E9CE37883}" type="pres">
      <dgm:prSet presAssocID="{D6BCAD8B-ED9A-4F22-872A-B73B2B47A77F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310CFC17-56E0-364E-8B44-06C41A8A2851}" type="presOf" srcId="{D6BCAD8B-ED9A-4F22-872A-B73B2B47A77F}" destId="{D4141B5C-6867-494B-B7D1-F95E9CE37883}" srcOrd="0" destOrd="0" presId="urn:microsoft.com/office/officeart/2005/8/layout/chevron1"/>
    <dgm:cxn modelId="{54024037-0E67-A341-B5FD-D297888E0754}" type="presOf" srcId="{6C6F0B3F-3B4E-48E1-BA4C-C0BB4BBFB747}" destId="{EF918916-F667-D243-AE29-72C0584584EF}" srcOrd="0" destOrd="0" presId="urn:microsoft.com/office/officeart/2005/8/layout/chevron1"/>
    <dgm:cxn modelId="{DC29FC5A-FBB5-4D57-AC65-00970AB85BC4}" srcId="{6C6F0B3F-3B4E-48E1-BA4C-C0BB4BBFB747}" destId="{D6BCAD8B-ED9A-4F22-872A-B73B2B47A77F}" srcOrd="1" destOrd="0" parTransId="{CA9B67B1-9E22-4DDE-B01F-AD8E21DFC61B}" sibTransId="{41C86CFC-16D5-4292-B0FA-49D8D37FA680}"/>
    <dgm:cxn modelId="{2C100F84-2345-364D-8F99-6801D3377E92}" type="presOf" srcId="{1D758B10-5F90-4F9B-9468-FBF9A6187C7E}" destId="{ACD80756-A505-774A-B77B-C30AE7ED233C}" srcOrd="0" destOrd="0" presId="urn:microsoft.com/office/officeart/2005/8/layout/chevron1"/>
    <dgm:cxn modelId="{BA7E56F4-E5D4-4E28-9FD9-7F2C73E992EE}" srcId="{6C6F0B3F-3B4E-48E1-BA4C-C0BB4BBFB747}" destId="{1D758B10-5F90-4F9B-9468-FBF9A6187C7E}" srcOrd="0" destOrd="0" parTransId="{6BC6ED11-0B83-4D22-B13F-925E51C9094D}" sibTransId="{8AE18DB6-0B2B-4B80-8999-F1C6783A1741}"/>
    <dgm:cxn modelId="{26710613-EA91-F24D-88AB-73482DE38C94}" type="presParOf" srcId="{EF918916-F667-D243-AE29-72C0584584EF}" destId="{ACD80756-A505-774A-B77B-C30AE7ED233C}" srcOrd="0" destOrd="0" presId="urn:microsoft.com/office/officeart/2005/8/layout/chevron1"/>
    <dgm:cxn modelId="{E74EDF3D-A9DE-E547-A9DA-F8CA5AB4F8D8}" type="presParOf" srcId="{EF918916-F667-D243-AE29-72C0584584EF}" destId="{F37BB4B2-8972-014F-A1F1-0E885405CF78}" srcOrd="1" destOrd="0" presId="urn:microsoft.com/office/officeart/2005/8/layout/chevron1"/>
    <dgm:cxn modelId="{F45C870B-8064-8941-B69E-9F74BDB8A29F}" type="presParOf" srcId="{EF918916-F667-D243-AE29-72C0584584EF}" destId="{D4141B5C-6867-494B-B7D1-F95E9CE37883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B3D85-1B46-424E-9240-934561A69665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C46211-8ABE-4675-8C97-84B4DA40BD07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E89BE4-91DF-4F7C-90D8-E5C6E1F1882F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12 credits local internship &amp; 12 credits non-local internship</a:t>
          </a:r>
        </a:p>
      </dsp:txBody>
      <dsp:txXfrm>
        <a:off x="1941716" y="718"/>
        <a:ext cx="4571887" cy="1681139"/>
      </dsp:txXfrm>
    </dsp:sp>
    <dsp:sp modelId="{F4747525-1E9F-4467-BB93-C7DC9BA4237B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7ADAED-94D3-447D-9080-84077625D33B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C7DA90-08EF-436B-9068-9A4E4B51DA85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Graduation requirements</a:t>
          </a:r>
        </a:p>
      </dsp:txBody>
      <dsp:txXfrm>
        <a:off x="1941716" y="2102143"/>
        <a:ext cx="4571887" cy="1681139"/>
      </dsp:txXfrm>
    </dsp:sp>
    <dsp:sp modelId="{7DA938A8-C3FC-46E4-B7FF-25B3DEA81037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FB1A47-C9A8-4B4F-9A26-909B47496D7E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44E24-487A-42C4-A4F8-36F9708DFBD2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Summer 300 students; term-times: 60 students</a:t>
          </a:r>
        </a:p>
      </dsp:txBody>
      <dsp:txXfrm>
        <a:off x="1941716" y="4203567"/>
        <a:ext cx="4571887" cy="1681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BFB75B-4FFC-D54C-9D7E-6B2D64B04616}">
      <dsp:nvSpPr>
        <dsp:cNvPr id="0" name=""/>
        <dsp:cNvSpPr/>
      </dsp:nvSpPr>
      <dsp:spPr>
        <a:xfrm>
          <a:off x="0" y="57442"/>
          <a:ext cx="5457824" cy="26839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100" kern="1200" dirty="0"/>
            <a:t>Suspension of local primary and secondary schools: WITHOUT a taste of school context from child rights perspective</a:t>
          </a:r>
          <a:endParaRPr lang="en-US" sz="3100" kern="1200" dirty="0"/>
        </a:p>
      </dsp:txBody>
      <dsp:txXfrm>
        <a:off x="131021" y="188463"/>
        <a:ext cx="5195782" cy="2421937"/>
      </dsp:txXfrm>
    </dsp:sp>
    <dsp:sp modelId="{A50418E1-2EFD-B741-B50B-E8FF0BDF31C5}">
      <dsp:nvSpPr>
        <dsp:cNvPr id="0" name=""/>
        <dsp:cNvSpPr/>
      </dsp:nvSpPr>
      <dsp:spPr>
        <a:xfrm>
          <a:off x="0" y="2830702"/>
          <a:ext cx="5457824" cy="268397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100" kern="1200"/>
            <a:t>Something NEW: UNICEF HK’s local response to COVID-19 outbreak</a:t>
          </a:r>
          <a:endParaRPr lang="en-US" sz="3100" kern="1200"/>
        </a:p>
      </dsp:txBody>
      <dsp:txXfrm>
        <a:off x="131021" y="2961723"/>
        <a:ext cx="5195782" cy="24219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80756-A505-774A-B77B-C30AE7ED233C}">
      <dsp:nvSpPr>
        <dsp:cNvPr id="0" name=""/>
        <dsp:cNvSpPr/>
      </dsp:nvSpPr>
      <dsp:spPr>
        <a:xfrm>
          <a:off x="9295" y="976369"/>
          <a:ext cx="5556824" cy="222272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025" tIns="65342" rIns="65342" bIns="65342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Global citizenship at Home </a:t>
          </a:r>
        </a:p>
      </dsp:txBody>
      <dsp:txXfrm>
        <a:off x="1120660" y="976369"/>
        <a:ext cx="3334095" cy="2222729"/>
      </dsp:txXfrm>
    </dsp:sp>
    <dsp:sp modelId="{D4141B5C-6867-494B-B7D1-F95E9CE37883}">
      <dsp:nvSpPr>
        <dsp:cNvPr id="0" name=""/>
        <dsp:cNvSpPr/>
      </dsp:nvSpPr>
      <dsp:spPr>
        <a:xfrm>
          <a:off x="5010437" y="976369"/>
          <a:ext cx="5556824" cy="2222729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025" tIns="65342" rIns="65342" bIns="65342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Hydride of mode of working </a:t>
          </a:r>
        </a:p>
      </dsp:txBody>
      <dsp:txXfrm>
        <a:off x="6121802" y="976369"/>
        <a:ext cx="3334095" cy="2222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0EF3A-A333-1247-AB2B-EEAC62571780}" type="datetimeFigureOut">
              <a:rPr lang="en-US" smtClean="0"/>
              <a:t>5/10/20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B61E6-84C9-4B42-9A49-8602DE67D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90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440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7556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CF8F-4297-F245-AC78-4162A0AA7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135E4-2AC5-4645-9588-34B5EECD9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E400B-0531-6549-807B-E9A8202E6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45B7-5004-F34E-8A78-DE9894259A8F}" type="datetimeFigureOut">
              <a:rPr lang="en-US" smtClean="0"/>
              <a:t>5/10/20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2787A-DB8D-884B-A56B-90DFDC1AC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EDB32-7E22-FB42-844E-2B16B3C66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D22E-7FBC-F746-99B8-D03D55CA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42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CBDEC-4195-3242-AD40-1DAC0EE82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52E86-E4EB-F945-8234-0CBD18DB89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371AE-EB13-0247-827E-8C8DBDC20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45B7-5004-F34E-8A78-DE9894259A8F}" type="datetimeFigureOut">
              <a:rPr lang="en-US" smtClean="0"/>
              <a:t>5/10/20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018DD-2986-794A-9EF8-4A35D566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30676-0AC9-9D4D-881C-536664F1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D22E-7FBC-F746-99B8-D03D55CA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44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6172F3-D2D7-874C-BC54-0C68137BD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C3389F-7183-BE4A-8B4E-0EC80A5F5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26390-23A0-8B40-A3A4-691211E3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45B7-5004-F34E-8A78-DE9894259A8F}" type="datetimeFigureOut">
              <a:rPr lang="en-US" smtClean="0"/>
              <a:t>5/10/20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88783-5C5B-2745-9BC5-47593F85E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A45EE-D204-F942-9BCD-2F7D1400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D22E-7FBC-F746-99B8-D03D55CA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10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8C68F-EA0D-0548-80AD-40A7254BD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99319-8564-4C4C-AB88-C49BB453F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DB5F0-053F-0442-964A-343B3F49F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45B7-5004-F34E-8A78-DE9894259A8F}" type="datetimeFigureOut">
              <a:rPr lang="en-US" smtClean="0"/>
              <a:t>5/10/20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C9F6A-F50A-FB4F-8AE5-A2FEC233F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72577-A013-614F-92CF-23666394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D22E-7FBC-F746-99B8-D03D55CA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7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C5E99-C7C6-6241-BE5B-9C71BDB1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A6435-DCB2-6442-A9D3-0046D7D0A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AB5FF-CB4D-9242-ACB0-C28429EDA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45B7-5004-F34E-8A78-DE9894259A8F}" type="datetimeFigureOut">
              <a:rPr lang="en-US" smtClean="0"/>
              <a:t>5/10/20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D6613-F2C2-3D43-9D41-1D39672A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D47DC-8A70-F141-A9B5-70F70B6A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D22E-7FBC-F746-99B8-D03D55CA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47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E86CC-7E9D-6445-AB8E-70AA963DB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61C1B-B80C-A244-A9F1-7F2CC1345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4E5625-5BDD-C547-AC5C-E63F58E3E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F6AFF-1D8B-FA4E-91CD-B8ECE2FD4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45B7-5004-F34E-8A78-DE9894259A8F}" type="datetimeFigureOut">
              <a:rPr lang="en-US" smtClean="0"/>
              <a:t>5/10/20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9203F-49EB-F544-ADE2-C696A7D39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324C3A-5065-1840-BB7B-12C95C05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D22E-7FBC-F746-99B8-D03D55CA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89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675B0-17D5-C841-A8C1-61343EE80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FE365-5545-F543-9864-6635BDA1F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E7782-37FE-D745-8873-99E57D37C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676287-2E68-4744-AB76-DAB666167D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63C898-C955-AC40-A4C0-3B31FC1927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FDF903-2A47-0B47-A550-E6FAAAA73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45B7-5004-F34E-8A78-DE9894259A8F}" type="datetimeFigureOut">
              <a:rPr lang="en-US" smtClean="0"/>
              <a:t>5/10/20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B27B25-E30C-144E-9B57-6A71FEE32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77D19B-12E3-F94A-B273-14593608F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D22E-7FBC-F746-99B8-D03D55CA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51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FEB3B-4220-1343-936B-BBF12E449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F7B1F3-B09D-8D46-A2A4-CDD665874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45B7-5004-F34E-8A78-DE9894259A8F}" type="datetimeFigureOut">
              <a:rPr lang="en-US" smtClean="0"/>
              <a:t>5/10/20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2A3716-40D1-5E4E-B5E9-9A7C84BF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DF734-115F-6246-BCB6-2EBC77C5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D22E-7FBC-F746-99B8-D03D55CA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8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9BF8D5-1C35-4544-A320-CC2E8F1A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45B7-5004-F34E-8A78-DE9894259A8F}" type="datetimeFigureOut">
              <a:rPr lang="en-US" smtClean="0"/>
              <a:t>5/10/20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40A5CA-EB6C-3547-AC27-ECA47344F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E5583-8200-0A43-9A52-6C5DBDCA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D22E-7FBC-F746-99B8-D03D55CA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5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65680-7857-CF48-8B96-57D95653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55C3F-434C-8E44-8672-C19A48B80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68F854-1D00-EA4C-89CE-1E2EAC8D1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D4B8B6-559A-B042-960D-558F68B21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45B7-5004-F34E-8A78-DE9894259A8F}" type="datetimeFigureOut">
              <a:rPr lang="en-US" smtClean="0"/>
              <a:t>5/10/20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C4970-9B35-1E4A-A6E1-726654017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4045C-D71C-704A-AF13-14993B46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D22E-7FBC-F746-99B8-D03D55CA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11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DFC15-3D0F-4447-BEE3-5548335D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F42F09-DDAB-0948-B715-4F96748B91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A34C5-B163-4448-84AF-A6F47FCD6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1EA52-183A-EA4E-8922-1258C32C0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45B7-5004-F34E-8A78-DE9894259A8F}" type="datetimeFigureOut">
              <a:rPr lang="en-US" smtClean="0"/>
              <a:t>5/10/20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00248-F1A7-2E4B-82E5-E87CD9DAB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11533-3679-A640-802D-6E483D2A2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D22E-7FBC-F746-99B8-D03D55CA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9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4753CE-92F3-764A-A05A-0E825AF8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E83B-FF36-F545-A433-47AF2C056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66F2D-7000-FF48-9020-6A23C6DB8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145B7-5004-F34E-8A78-DE9894259A8F}" type="datetimeFigureOut">
              <a:rPr lang="en-US" smtClean="0"/>
              <a:t>5/10/20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3297B-7075-9C49-B333-259F265D8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F254B-5013-8A4A-8756-B5EFC2A44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7D22E-7FBC-F746-99B8-D03D55CA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0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AA2A1-CFA0-354B-87FD-05D368240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8465" y="3298722"/>
            <a:ext cx="8495070" cy="1784402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Experiential Learning @  Online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B7D87F-31C6-1F4D-8A78-7545B37E3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8465" y="5258851"/>
            <a:ext cx="8495070" cy="904005"/>
          </a:xfrm>
        </p:spPr>
        <p:txBody>
          <a:bodyPr>
            <a:normAutofit/>
          </a:bodyPr>
          <a:lstStyle/>
          <a:p>
            <a:r>
              <a:rPr lang="en-US" sz="1300">
                <a:solidFill>
                  <a:srgbClr val="FFFFFF"/>
                </a:solidFill>
              </a:rPr>
              <a:t>Elsa Lam</a:t>
            </a:r>
          </a:p>
          <a:p>
            <a:r>
              <a:rPr lang="en-US" sz="1300">
                <a:solidFill>
                  <a:srgbClr val="FFFFFF"/>
                </a:solidFill>
              </a:rPr>
              <a:t>Faculty of Social Sciences</a:t>
            </a:r>
          </a:p>
          <a:p>
            <a:r>
              <a:rPr lang="en-US" sz="1300">
                <a:solidFill>
                  <a:srgbClr val="FFFFFF"/>
                </a:solidFill>
              </a:rPr>
              <a:t>HKU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Graphic 22" descr="Laptop">
            <a:extLst>
              <a:ext uri="{FF2B5EF4-FFF2-40B4-BE49-F238E27FC236}">
                <a16:creationId xmlns:a16="http://schemas.microsoft.com/office/drawing/2014/main" id="{8A58BE0B-7095-4E18-86C8-33584BEB4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35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7129" y="4685279"/>
            <a:ext cx="5605930" cy="9027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Interns’ inputs @ ‘for every child, hygiene’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17129" y="5713505"/>
            <a:ext cx="5605930" cy="64284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Back-office support</a:t>
            </a:r>
          </a:p>
        </p:txBody>
      </p:sp>
      <p:pic>
        <p:nvPicPr>
          <p:cNvPr id="2052" name="Picture 4" descr="M:\Multimedia\Photos\2020\Internship\HKU term time internship\photos\IMG_6993_Orig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9" r="-3" b="15828"/>
          <a:stretch/>
        </p:blipFill>
        <p:spPr bwMode="auto">
          <a:xfrm>
            <a:off x="20" y="1488148"/>
            <a:ext cx="3742608" cy="3067989"/>
          </a:xfrm>
          <a:custGeom>
            <a:avLst/>
            <a:gdLst/>
            <a:ahLst/>
            <a:cxnLst/>
            <a:rect l="l" t="t" r="r" b="b"/>
            <a:pathLst>
              <a:path w="3742628" h="3067989">
                <a:moveTo>
                  <a:pt x="0" y="0"/>
                </a:moveTo>
                <a:lnTo>
                  <a:pt x="3742628" y="0"/>
                </a:lnTo>
                <a:lnTo>
                  <a:pt x="3742628" y="2040780"/>
                </a:lnTo>
                <a:lnTo>
                  <a:pt x="1398494" y="2040780"/>
                </a:lnTo>
                <a:lnTo>
                  <a:pt x="1398494" y="3067989"/>
                </a:lnTo>
                <a:lnTo>
                  <a:pt x="0" y="306798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M:\Multimedia\Photos\2020\Internship\HKU term time internship\photos\Copy of IMG_20200311_1115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" b="6"/>
          <a:stretch/>
        </p:blipFill>
        <p:spPr bwMode="auto">
          <a:xfrm>
            <a:off x="1479512" y="3609796"/>
            <a:ext cx="2263117" cy="324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:\Multimedia\Photos\2020\Internship\HKU term time internship\photos\Copy of IMG_20200311_11125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r="-3" b="-3"/>
          <a:stretch/>
        </p:blipFill>
        <p:spPr bwMode="auto">
          <a:xfrm>
            <a:off x="3808119" y="10"/>
            <a:ext cx="3396195" cy="4556126"/>
          </a:xfrm>
          <a:custGeom>
            <a:avLst/>
            <a:gdLst/>
            <a:ahLst/>
            <a:cxnLst/>
            <a:rect l="l" t="t" r="r" b="b"/>
            <a:pathLst>
              <a:path w="3396195" h="4556136">
                <a:moveTo>
                  <a:pt x="0" y="0"/>
                </a:moveTo>
                <a:lnTo>
                  <a:pt x="3396195" y="0"/>
                </a:lnTo>
                <a:lnTo>
                  <a:pt x="3396195" y="1424457"/>
                </a:lnTo>
                <a:lnTo>
                  <a:pt x="2274902" y="1424457"/>
                </a:lnTo>
                <a:lnTo>
                  <a:pt x="2274902" y="4556136"/>
                </a:lnTo>
                <a:lnTo>
                  <a:pt x="0" y="45561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M:\Multimedia\Photos\2020\Internship\HKU term time internship\IMG_20200429_15562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9" r="2" b="11633"/>
          <a:stretch/>
        </p:blipFill>
        <p:spPr bwMode="auto">
          <a:xfrm>
            <a:off x="6155704" y="1488148"/>
            <a:ext cx="6036296" cy="305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:\Multimedia\Photos\2020\Internship\HKU term time internship\IMG_20200429_15560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7" r="4" b="12475"/>
          <a:stretch/>
        </p:blipFill>
        <p:spPr bwMode="auto">
          <a:xfrm>
            <a:off x="3808119" y="4645510"/>
            <a:ext cx="2263116" cy="142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727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484632"/>
            <a:ext cx="5303520" cy="1609344"/>
          </a:xfrm>
        </p:spPr>
        <p:txBody>
          <a:bodyPr>
            <a:normAutofit/>
          </a:bodyPr>
          <a:lstStyle/>
          <a:p>
            <a:r>
              <a:rPr lang="en-AU" sz="4000"/>
              <a:t>Interns’ inputs @ ‘for every child, hygiene’</a:t>
            </a:r>
          </a:p>
        </p:txBody>
      </p:sp>
      <p:pic>
        <p:nvPicPr>
          <p:cNvPr id="3075" name="Picture 3" descr="M:\Multimedia\Photos\2020\Internship\HKU term time internship\photos\IMG_6537_Orig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1475"/>
          <a:stretch/>
        </p:blipFill>
        <p:spPr bwMode="auto">
          <a:xfrm>
            <a:off x="20" y="10"/>
            <a:ext cx="2889484" cy="341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M:\Multimedia\Photos\2020\Internship\HKU term time internship\photos\IMG_616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4" b="3"/>
          <a:stretch/>
        </p:blipFill>
        <p:spPr bwMode="auto">
          <a:xfrm rot="5400000">
            <a:off x="2775204" y="260604"/>
            <a:ext cx="3410712" cy="288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:\Multimedia\Photos\2020\Internship\HKU term time internship\photos\IMG_5767_Origin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1" b="30011"/>
          <a:stretch/>
        </p:blipFill>
        <p:spPr bwMode="auto">
          <a:xfrm>
            <a:off x="20" y="3551068"/>
            <a:ext cx="5925292" cy="330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0" y="2121408"/>
            <a:ext cx="5303520" cy="4050792"/>
          </a:xfrm>
        </p:spPr>
        <p:txBody>
          <a:bodyPr>
            <a:normAutofit/>
          </a:bodyPr>
          <a:lstStyle/>
          <a:p>
            <a:endParaRPr lang="en-AU" sz="2000"/>
          </a:p>
          <a:p>
            <a:r>
              <a:rPr lang="en-AU" sz="2000"/>
              <a:t>Online Volunteer training and on-site home visit</a:t>
            </a:r>
          </a:p>
          <a:p>
            <a:endParaRPr lang="en-AU" sz="2000"/>
          </a:p>
        </p:txBody>
      </p:sp>
    </p:spTree>
    <p:extLst>
      <p:ext uri="{BB962C8B-B14F-4D97-AF65-F5344CB8AC3E}">
        <p14:creationId xmlns:p14="http://schemas.microsoft.com/office/powerpoint/2010/main" val="2697079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Interns’ inputs @ ‘for every child, hygiene’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297" y="1828554"/>
            <a:ext cx="2046890" cy="4351338"/>
          </a:xfrm>
        </p:spPr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Handling public enquiries</a:t>
            </a:r>
          </a:p>
          <a:p>
            <a:pPr marL="114300" indent="0">
              <a:buNone/>
            </a:pPr>
            <a:endParaRPr lang="en-AU" dirty="0"/>
          </a:p>
        </p:txBody>
      </p:sp>
      <p:pic>
        <p:nvPicPr>
          <p:cNvPr id="5122" name="Picture 2" descr="M:\Multimedia\Photos\2020\Internship\HKU term time internship\IMG_20200429_1553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828" y="1607645"/>
            <a:ext cx="6390876" cy="479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073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682B-CB7C-A944-B70D-7C8EDECF9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Virtual online poster conference </a:t>
            </a:r>
          </a:p>
        </p:txBody>
      </p:sp>
      <p:pic>
        <p:nvPicPr>
          <p:cNvPr id="6" name="Picture 4" descr="http://www.socsc.hku.hk/poster%20presentation/2017/album/images/ap3a1296.jpg">
            <a:extLst>
              <a:ext uri="{FF2B5EF4-FFF2-40B4-BE49-F238E27FC236}">
                <a16:creationId xmlns:a16="http://schemas.microsoft.com/office/drawing/2014/main" id="{A44F8A26-8754-E644-8417-C57A8DC3D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4"/>
          <a:stretch/>
        </p:blipFill>
        <p:spPr bwMode="auto">
          <a:xfrm>
            <a:off x="20" y="10"/>
            <a:ext cx="6095974" cy="42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EE64F6D-C881-244D-B023-A446A3DF8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160" r="10504" b="2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120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75AD06-DFC4-4B3A-8490-330823D0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587C93-0840-40DF-96D5-D1F2137E6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1401859"/>
            <a:ext cx="4130185" cy="4054282"/>
          </a:xfrm>
        </p:spPr>
        <p:txBody>
          <a:bodyPr>
            <a:normAutofit/>
          </a:bodyPr>
          <a:lstStyle/>
          <a:p>
            <a:r>
              <a:rPr lang="en-AU" sz="3600">
                <a:solidFill>
                  <a:schemeClr val="tx2"/>
                </a:solidFill>
              </a:rPr>
              <a:t>An HKU intern’s reflection on ‘for every child, hygiene’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02D55A-F529-4B19-BAF9-F63240A7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3839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367E3C-3947-493D-9458-5955DB20A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8D9785-21DB-4CE6-B138-2999AD61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3AA5AD5-8F29-4165-8112-305DDDDDD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4EC0CF-F38F-4D7F-B48D-9A26E814D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800" y="1553134"/>
            <a:ext cx="6128539" cy="3751732"/>
          </a:xfrm>
        </p:spPr>
        <p:txBody>
          <a:bodyPr anchor="ctr">
            <a:normAutofit/>
          </a:bodyPr>
          <a:lstStyle/>
          <a:p>
            <a:pPr marL="114300" indent="0">
              <a:buNone/>
            </a:pPr>
            <a:r>
              <a:rPr lang="en-AU" sz="1800">
                <a:solidFill>
                  <a:schemeClr val="tx2"/>
                </a:solidFill>
              </a:rPr>
              <a:t>“By visiting people living in sub-divided flats, my understanding on the living condition of grassroots in our society is greatly deepened. This helped me to be a more empathetic person and further increased my social awareness.”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7A3A52F-BCB3-444D-9372-EE018B135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535970" y="4114799"/>
            <a:ext cx="3655725" cy="2743201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1E32C13-DED6-4967-85B8-68DD77103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DDA515-BC6A-47FB-951E-E1E792875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97EEFA7-6787-4EC0-8284-6D3D27306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A9621AC-50AB-4B43-896D-78FE571A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8468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AU">
                <a:solidFill>
                  <a:srgbClr val="FFFFFF"/>
                </a:solidFill>
              </a:rPr>
              <a:t>HKU interns’ reflection on internship arrangement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r>
              <a:rPr lang="en-AU" sz="1800"/>
              <a:t>“I am so grateful to have the opportunity to become a part of UNICEF. I have learnt many </a:t>
            </a:r>
            <a:r>
              <a:rPr lang="en-AU" sz="1800" b="1"/>
              <a:t>new skills </a:t>
            </a:r>
            <a:r>
              <a:rPr lang="en-AU" sz="1800"/>
              <a:t>and </a:t>
            </a:r>
            <a:r>
              <a:rPr lang="en-AU" sz="1800" b="1"/>
              <a:t>met a lot of amazing people </a:t>
            </a:r>
            <a:r>
              <a:rPr lang="en-AU" sz="1800"/>
              <a:t>here.”</a:t>
            </a:r>
          </a:p>
          <a:p>
            <a:endParaRPr lang="en-AU" sz="1800"/>
          </a:p>
          <a:p>
            <a:r>
              <a:rPr lang="en-AU" sz="1800"/>
              <a:t>“It was a fruitful year that I cherish all the valuable experience that I have gained in UNICEF HK, and the </a:t>
            </a:r>
            <a:r>
              <a:rPr lang="en-AU" sz="1800" b="1"/>
              <a:t>supervisors are very nice</a:t>
            </a:r>
            <a:r>
              <a:rPr lang="en-AU" sz="1800"/>
              <a:t>. Thank you UNICEF! ^^ “</a:t>
            </a:r>
          </a:p>
          <a:p>
            <a:pPr marL="114300" indent="0">
              <a:buNone/>
            </a:pPr>
            <a:r>
              <a:rPr lang="en-AU" sz="1800"/>
              <a:t> </a:t>
            </a:r>
          </a:p>
          <a:p>
            <a:r>
              <a:rPr lang="en-AU" sz="1800"/>
              <a:t>“The internship experiences allow me to be more </a:t>
            </a:r>
            <a:r>
              <a:rPr lang="en-AU" sz="1800" b="1"/>
              <a:t>familiar with the issues of child rights </a:t>
            </a:r>
            <a:r>
              <a:rPr lang="en-AU" sz="1800"/>
              <a:t>promotion in Hong Kong and gain more in-depth </a:t>
            </a:r>
            <a:r>
              <a:rPr lang="en-AU" sz="1800" b="1"/>
              <a:t>insights about the operation in UNICEF HK</a:t>
            </a:r>
            <a:r>
              <a:rPr lang="en-AU" sz="1800"/>
              <a:t>. “</a:t>
            </a:r>
          </a:p>
          <a:p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1900620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57441EA-BE9E-A348-8741-5409ED3CE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Look forward to </a:t>
            </a:r>
            <a:r>
              <a:rPr lang="en-US" sz="4000"/>
              <a:t>summer internship……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06CDCF6-79B1-4F8F-AD03-5B3223F533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1014849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7571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9DBFE-9D2F-8A4E-AF20-3BEFF8AB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62" y="1015933"/>
            <a:ext cx="4002076" cy="4795408"/>
          </a:xfrm>
        </p:spPr>
        <p:txBody>
          <a:bodyPr>
            <a:normAutofit/>
          </a:bodyPr>
          <a:lstStyle/>
          <a:p>
            <a:pPr algn="ctr"/>
            <a:r>
              <a:rPr lang="en-US" sz="4100" dirty="0">
                <a:solidFill>
                  <a:srgbClr val="FFFFFF"/>
                </a:solidFill>
              </a:rPr>
              <a:t>Social Innovation &amp; </a:t>
            </a:r>
            <a:br>
              <a:rPr lang="en-US" sz="4100" dirty="0">
                <a:solidFill>
                  <a:srgbClr val="FFFFFF"/>
                </a:solidFill>
              </a:rPr>
            </a:br>
            <a:r>
              <a:rPr lang="en-US" sz="4100" dirty="0">
                <a:solidFill>
                  <a:srgbClr val="FFFFFF"/>
                </a:solidFill>
              </a:rPr>
              <a:t>Global Citizenship (SIGC) </a:t>
            </a:r>
            <a:br>
              <a:rPr lang="en-US" sz="4100" dirty="0">
                <a:solidFill>
                  <a:srgbClr val="FFFFFF"/>
                </a:solidFill>
              </a:rPr>
            </a:br>
            <a:r>
              <a:rPr lang="en-US" sz="4100" dirty="0">
                <a:solidFill>
                  <a:srgbClr val="FFFFFF"/>
                </a:solidFill>
              </a:rPr>
              <a:t>@ Faculty of Social Sciences, HKU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9C66AC5-940D-481B-8E94-175CD1991B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895810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710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device&#10;&#10;Description automatically generated">
            <a:extLst>
              <a:ext uri="{FF2B5EF4-FFF2-40B4-BE49-F238E27FC236}">
                <a16:creationId xmlns:a16="http://schemas.microsoft.com/office/drawing/2014/main" id="{8E2C031B-E3FB-494E-887E-8F98C49FF1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0769" b="1301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223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7DA5B3-AC1F-6D43-B1DA-788ADB231B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100" kern="1200">
                <a:latin typeface="+mj-lt"/>
                <a:ea typeface="+mj-ea"/>
                <a:cs typeface="+mj-cs"/>
              </a:rPr>
              <a:t>Journey of experiential learning turning online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6D23902-831B-404A-AA1C-E37DFA201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335726"/>
            <a:ext cx="10515599" cy="420624"/>
          </a:xfrm>
        </p:spPr>
        <p:txBody>
          <a:bodyPr>
            <a:normAutofit/>
          </a:bodyPr>
          <a:lstStyle/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EF0EDD-5848-4940-B5AB-C12477B60F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tretch/>
        </p:blipFill>
        <p:spPr>
          <a:xfrm>
            <a:off x="2148670" y="1863801"/>
            <a:ext cx="7894659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191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M:\Multimedia\Photos\2020\Internship\HKU term time internship\YE interview\WhatsApp Image 2020-01-19 at 11.31.04 AM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9" r="25285"/>
          <a:stretch/>
        </p:blipFill>
        <p:spPr bwMode="auto"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Multimedia\Photos\2020\Internship\HKU term time internship\photos\6c6406fb-8687-4876-af3c-78e198650ae2_Origin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r="-2" b="-2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Multimedia\Photos\2020\Internship\HKU term time internship\YE interview\WhatsApp Image 2020-01-18 at 12.51.19 PM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21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1" name="Freeform: Shape 192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2" name="Freeform: Shape 193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AU" sz="2800" dirty="0"/>
              <a:t>Original Plan 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1700" dirty="0"/>
              <a:t> There would be different works at Young Envoys Programme, public engagement event and office setting for different skills.</a:t>
            </a:r>
          </a:p>
          <a:p>
            <a:endParaRPr lang="en-AU" sz="1700" dirty="0"/>
          </a:p>
        </p:txBody>
      </p:sp>
    </p:spTree>
    <p:extLst>
      <p:ext uri="{BB962C8B-B14F-4D97-AF65-F5344CB8AC3E}">
        <p14:creationId xmlns:p14="http://schemas.microsoft.com/office/powerpoint/2010/main" val="3312807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Plan changed….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5184" y="1261872"/>
            <a:ext cx="6958584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19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When everyone works from home &amp; everything is conducted online: </a:t>
            </a:r>
          </a:p>
        </p:txBody>
      </p:sp>
      <p:pic>
        <p:nvPicPr>
          <p:cNvPr id="6147" name="Picture 3" descr="C:\Users\katie.au\Desktop\Documents\Nanospray\Untitl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5" r="-1" b="23599"/>
          <a:stretch/>
        </p:blipFill>
        <p:spPr bwMode="auto">
          <a:xfrm>
            <a:off x="419830" y="2128345"/>
            <a:ext cx="5577840" cy="40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r="5650" b="2"/>
          <a:stretch/>
        </p:blipFill>
        <p:spPr bwMode="auto">
          <a:xfrm>
            <a:off x="6194332" y="2128367"/>
            <a:ext cx="5577840" cy="408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1197863" y="3195274"/>
            <a:ext cx="4202040" cy="249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AU" dirty="0"/>
              <a:t>For localizing the global resources</a:t>
            </a:r>
          </a:p>
          <a:p>
            <a:r>
              <a:rPr lang="en-AU" dirty="0">
                <a:solidFill>
                  <a:srgbClr val="0070C0"/>
                </a:solidFill>
              </a:rPr>
              <a:t>For planning training workshops online</a:t>
            </a:r>
          </a:p>
          <a:p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82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EC7BD2-4B43-F540-A491-12C4213B4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they say…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10514C-6568-0542-8C87-34F0BF46B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Community partner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BE8CC2-BCC9-1042-8449-994F718995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students are indigenous netizens. They are far more experienced than my generation about the virtual world. Also,  They have prior knowledge of Zoom.  They are very creative and </a:t>
            </a:r>
            <a:r>
              <a:rPr lang="en-US" dirty="0" err="1"/>
              <a:t>knowlegable</a:t>
            </a:r>
            <a:r>
              <a:rPr lang="en-US" dirty="0"/>
              <a:t>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D5C1B7-136E-BD4F-9486-D17B2B0B8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Students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3A018ED-F698-9045-B5C6-B9B3131C56F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We used what we learnt from our Zoom classes to plan for the lesson and make the online learning fun. For examples:  </a:t>
            </a:r>
            <a:r>
              <a:rPr lang="en-US" dirty="0" err="1"/>
              <a:t>mentimeter</a:t>
            </a:r>
            <a:r>
              <a:rPr lang="en-US" dirty="0"/>
              <a:t>, online games,  breakout room, chat room… </a:t>
            </a:r>
          </a:p>
        </p:txBody>
      </p:sp>
    </p:spTree>
    <p:extLst>
      <p:ext uri="{BB962C8B-B14F-4D97-AF65-F5344CB8AC3E}">
        <p14:creationId xmlns:p14="http://schemas.microsoft.com/office/powerpoint/2010/main" val="1831011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A297797-5C89-4791-8204-AB071FA1F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643467"/>
            <a:ext cx="4804064" cy="5571065"/>
          </a:xfrm>
        </p:spPr>
        <p:txBody>
          <a:bodyPr>
            <a:normAutofit/>
          </a:bodyPr>
          <a:lstStyle/>
          <a:p>
            <a:r>
              <a:rPr lang="en-AU" sz="3600"/>
              <a:t>Together,  we co-created something NEW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3DC9A5ED-F5D8-496B-B2E7-4426AC225B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5915742"/>
              </p:ext>
            </p:extLst>
          </p:nvPr>
        </p:nvGraphicFramePr>
        <p:xfrm>
          <a:off x="6091238" y="642938"/>
          <a:ext cx="5457825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3762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body" idx="1"/>
          </p:nvPr>
        </p:nvSpPr>
        <p:spPr>
          <a:xfrm>
            <a:off x="234849" y="1082221"/>
            <a:ext cx="7400985" cy="5472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SzPts val="1687"/>
              <a:buNone/>
            </a:pPr>
            <a:r>
              <a:rPr 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  <a:t>UNICEF HK </a:t>
            </a:r>
            <a:r>
              <a:rPr lang="en-US" alt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  <a:t>has </a:t>
            </a:r>
            <a:r>
              <a:rPr 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  <a:t>launch</a:t>
            </a:r>
            <a:r>
              <a:rPr lang="en-US" altLang="zh-TW" sz="1400" b="1" dirty="0" err="1">
                <a:latin typeface="+mj-lt"/>
                <a:ea typeface="Microsoft JhengHei"/>
                <a:cs typeface="Microsoft JhengHei"/>
                <a:sym typeface="Microsoft JhengHei"/>
              </a:rPr>
              <a:t>ed</a:t>
            </a:r>
            <a:r>
              <a:rPr 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  <a:t> “f</a:t>
            </a:r>
            <a:r>
              <a:rPr 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  <a:t>or every child, hygiene</a:t>
            </a:r>
            <a:r>
              <a:rPr lang="en-US" alt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  <a:t>” </a:t>
            </a:r>
            <a:r>
              <a:rPr 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  <a:t>to help grassroots families </a:t>
            </a:r>
            <a:r>
              <a:rPr lang="en-US" alt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  <a:t>improve home hygiene, in particular toilet sanitation, and </a:t>
            </a:r>
            <a:r>
              <a:rPr 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  <a:t>raise awareness</a:t>
            </a:r>
            <a:r>
              <a:rPr lang="en-US" alt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  <a:t> on personal hygiene </a:t>
            </a:r>
            <a:r>
              <a:rPr 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  <a:t>to prevent the spread of viruses</a:t>
            </a:r>
            <a:r>
              <a:rPr lang="en-US" alt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  <a:t> and safeguard the </a:t>
            </a:r>
            <a:r>
              <a:rPr 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  <a:t>health of vulnerable children and their families</a:t>
            </a:r>
            <a:r>
              <a:rPr lang="en-US" alt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  <a:t>.</a:t>
            </a:r>
            <a:br>
              <a:rPr lang="en-US" alt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zh-TW" sz="1400" b="1" dirty="0">
                <a:solidFill>
                  <a:srgbClr val="00AEE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Main service targets：</a:t>
            </a:r>
            <a:endParaRPr lang="en-US" altLang="zh-TW" sz="1400" b="1" dirty="0">
              <a:solidFill>
                <a:srgbClr val="00AEE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342900" lvl="0">
              <a:lnSpc>
                <a:spcPct val="15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altLang="zh-HK" sz="1400" b="1" dirty="0">
                <a:solidFill>
                  <a:schemeClr val="tx1"/>
                </a:solidFill>
                <a:latin typeface="+mj-lt"/>
              </a:rPr>
              <a:t>At least one child </a:t>
            </a:r>
            <a:r>
              <a:rPr lang="en-US" altLang="zh-HK" sz="1400" b="1" dirty="0">
                <a:solidFill>
                  <a:srgbClr val="0070C0"/>
                </a:solidFill>
                <a:latin typeface="+mj-lt"/>
              </a:rPr>
              <a:t>aged 17 or below</a:t>
            </a:r>
            <a:r>
              <a:rPr lang="en-US" altLang="zh-HK" sz="1400" b="1" dirty="0">
                <a:solidFill>
                  <a:schemeClr val="tx1"/>
                </a:solidFill>
                <a:latin typeface="+mj-lt"/>
              </a:rPr>
              <a:t>, or pregnant woman in the household; and</a:t>
            </a:r>
          </a:p>
          <a:p>
            <a:pPr marL="342900" lvl="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altLang="zh-HK" sz="1400" b="1" dirty="0">
                <a:latin typeface="+mj-lt"/>
              </a:rPr>
              <a:t>Meet any one of the following circumstances below: </a:t>
            </a:r>
          </a:p>
          <a:p>
            <a:pPr lvl="1"/>
            <a:r>
              <a:rPr lang="en-US" altLang="zh-HK" sz="1400" b="1" dirty="0">
                <a:latin typeface="+mj-lt"/>
              </a:rPr>
              <a:t>Living in sub-divided flat, rooftop partition unit, squatter, unit in non-residential building, co-living unit, or tenement unit </a:t>
            </a:r>
            <a:endParaRPr lang="en-US" altLang="zh-HK" sz="1400" b="1" dirty="0">
              <a:solidFill>
                <a:srgbClr val="00B050"/>
              </a:solidFill>
              <a:latin typeface="+mj-lt"/>
            </a:endParaRPr>
          </a:p>
          <a:p>
            <a:pPr lvl="1"/>
            <a:r>
              <a:rPr lang="en-US" altLang="zh-HK" sz="1400" b="1" dirty="0">
                <a:solidFill>
                  <a:srgbClr val="00B050"/>
                </a:solidFill>
                <a:latin typeface="+mj-lt"/>
              </a:rPr>
              <a:t>Household with a child with diversified needs (including disabilities, chronic illness, special education needs) </a:t>
            </a:r>
            <a:r>
              <a:rPr lang="en-US" altLang="zh-HK" sz="1400" b="1" i="1" dirty="0">
                <a:solidFill>
                  <a:srgbClr val="00B050"/>
                </a:solidFill>
                <a:latin typeface="+mj-lt"/>
              </a:rPr>
              <a:t>(living in designated residence above or public housing unit) </a:t>
            </a:r>
          </a:p>
          <a:p>
            <a:pPr lvl="1"/>
            <a:r>
              <a:rPr lang="en-US" altLang="zh-HK" sz="1400" b="1" dirty="0">
                <a:solidFill>
                  <a:srgbClr val="00B050"/>
                </a:solidFill>
                <a:latin typeface="+mj-lt"/>
              </a:rPr>
              <a:t>Household of single-parent, intergenerational co-living or unemployed families </a:t>
            </a:r>
            <a:r>
              <a:rPr lang="en-US" altLang="zh-HK" sz="1400" b="1" i="1" dirty="0">
                <a:solidFill>
                  <a:srgbClr val="00B050"/>
                </a:solidFill>
                <a:latin typeface="+mj-lt"/>
              </a:rPr>
              <a:t>(living in designated residence above or public housing unit)</a:t>
            </a:r>
          </a:p>
          <a:p>
            <a:pPr lvl="1"/>
            <a:r>
              <a:rPr lang="en-US" altLang="zh-HK" sz="1400" b="1" dirty="0">
                <a:solidFill>
                  <a:srgbClr val="00B050"/>
                </a:solidFill>
                <a:latin typeface="+mj-lt"/>
              </a:rPr>
              <a:t>Overcrowded household in public rental housing</a:t>
            </a:r>
          </a:p>
          <a:p>
            <a:pPr lvl="1"/>
            <a:r>
              <a:rPr lang="en-US" altLang="zh-HK" sz="1400" b="1" dirty="0">
                <a:solidFill>
                  <a:srgbClr val="00B050"/>
                </a:solidFill>
                <a:latin typeface="+mj-lt"/>
              </a:rPr>
              <a:t>Families in need with referral from school, organization or social worker, or children’s home with home setting residential child care service </a:t>
            </a:r>
            <a:endParaRPr lang="en-US" altLang="zh-TW" sz="1400" b="1" dirty="0">
              <a:solidFill>
                <a:srgbClr val="00B05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1687"/>
              <a:buNone/>
            </a:pPr>
            <a:r>
              <a:rPr lang="en-US" altLang="zh-TW" sz="1400" b="1" dirty="0">
                <a:solidFill>
                  <a:srgbClr val="00B0F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Registration method for families: </a:t>
            </a:r>
            <a:r>
              <a:rPr 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  <a:t>Interested families must contact and register </a:t>
            </a:r>
            <a:r>
              <a:rPr lang="en-US" alt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  <a:t>through </a:t>
            </a:r>
            <a:r>
              <a:rPr 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  <a:t>supporting organizations</a:t>
            </a:r>
            <a:r>
              <a:rPr lang="en-US" altLang="zh-TW" sz="1400" b="1" dirty="0">
                <a:latin typeface="+mj-lt"/>
                <a:ea typeface="Microsoft JhengHei"/>
                <a:cs typeface="Microsoft JhengHei"/>
                <a:sym typeface="Microsoft JhengHei"/>
              </a:rPr>
              <a:t>.</a:t>
            </a:r>
            <a:endParaRPr sz="1400" b="1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298679" y="291726"/>
            <a:ext cx="5979300" cy="7131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35600" tIns="17800" rIns="35600" bIns="178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9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For every child, hygiene</a:t>
            </a:r>
            <a:endParaRPr sz="39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8" name="Google Shape;98;p2" descr="\\fs01.unicefhk.local\fs01$\Public\Response Plan to Coronavirus\Photo\Official\KCC07642.JPG"/>
          <p:cNvPicPr preferRelativeResize="0"/>
          <p:nvPr/>
        </p:nvPicPr>
        <p:blipFill rotWithShape="1">
          <a:blip r:embed="rId3">
            <a:alphaModFix/>
          </a:blip>
          <a:srcRect l="16181" t="14902" b="-14901"/>
          <a:stretch/>
        </p:blipFill>
        <p:spPr>
          <a:xfrm>
            <a:off x="7791451" y="9525"/>
            <a:ext cx="4514848" cy="8058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63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835</Words>
  <Application>Microsoft Macintosh PowerPoint</Application>
  <PresentationFormat>Widescreen</PresentationFormat>
  <Paragraphs>53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Microsoft JhengHei</vt:lpstr>
      <vt:lpstr>Arial</vt:lpstr>
      <vt:lpstr>Avenir Next LT Pro</vt:lpstr>
      <vt:lpstr>Calibri</vt:lpstr>
      <vt:lpstr>Calibri Light</vt:lpstr>
      <vt:lpstr>Office Theme</vt:lpstr>
      <vt:lpstr>Experiential Learning @  Online </vt:lpstr>
      <vt:lpstr>Social Innovation &amp;  Global Citizenship (SIGC)  @ Faculty of Social Sciences, HKU</vt:lpstr>
      <vt:lpstr>PowerPoint Presentation</vt:lpstr>
      <vt:lpstr>Journey of experiential learning turning online </vt:lpstr>
      <vt:lpstr>Original Plan </vt:lpstr>
      <vt:lpstr>Plan changed….</vt:lpstr>
      <vt:lpstr>What did they say…  </vt:lpstr>
      <vt:lpstr>Together,  we co-created something NEW </vt:lpstr>
      <vt:lpstr>PowerPoint Presentation</vt:lpstr>
      <vt:lpstr>Interns’ inputs @ ‘for every child, hygiene’</vt:lpstr>
      <vt:lpstr>Interns’ inputs @ ‘for every child, hygiene’</vt:lpstr>
      <vt:lpstr>Interns’ inputs @ ‘for every child, hygiene’</vt:lpstr>
      <vt:lpstr>Virtual online poster conference </vt:lpstr>
      <vt:lpstr>An HKU intern’s reflection on ‘for every child, hygiene’</vt:lpstr>
      <vt:lpstr>HKU interns’ reflection on internship arrangement</vt:lpstr>
      <vt:lpstr>Look forward to summer internship……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Experiential Learning @  Online </dc:title>
  <dc:creator>Elsa Lam</dc:creator>
  <cp:lastModifiedBy>Elsa Lam</cp:lastModifiedBy>
  <cp:revision>1</cp:revision>
  <dcterms:created xsi:type="dcterms:W3CDTF">2020-05-10T13:51:28Z</dcterms:created>
  <dcterms:modified xsi:type="dcterms:W3CDTF">2020-05-10T13:52:23Z</dcterms:modified>
</cp:coreProperties>
</file>