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5143500" type="screen16x9"/>
  <p:notesSz cx="6858000" cy="9144000"/>
  <p:embeddedFontLst>
    <p:embeddedFont>
      <p:font typeface="Amatic SC" panose="020B0604020202020204" charset="-79"/>
      <p:regular r:id="rId22"/>
      <p:bold r:id="rId23"/>
    </p:embeddedFont>
    <p:embeddedFont>
      <p:font typeface="Comic Sans MS" panose="030F0702030302020204" pitchFamily="66" charset="0"/>
      <p:regular r:id="rId24"/>
      <p:bold r:id="rId25"/>
      <p:italic r:id="rId26"/>
      <p:boldItalic r:id="rId27"/>
    </p:embeddedFont>
    <p:embeddedFont>
      <p:font typeface="Source Code Pro" panose="020B060402020202020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2976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02"/>
      </p:cViewPr>
      <p:guideLst>
        <p:guide orient="horz" pos="1620"/>
        <p:guide pos="2880"/>
        <p:guide pos="29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84ceaf739e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84ceaf739e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84ceaf739e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84ceaf739e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77632edc3b_5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77632edc3b_5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84ceaf739e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84ceaf739e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84ceaf739e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84ceaf739e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84ceaf739e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84ceaf739e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77632edc3b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77632edc3b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77632edc3b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77632edc3b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77632edc3b_2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77632edc3b_2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77632edc3b_5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77632edc3b_5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743b02a6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7743b02a6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7743b02a60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7743b02a60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77632edc3b_4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77632edc3b_4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7743b02a60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7743b02a60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7743b02a60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7743b02a60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7743b02a60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7743b02a60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7743b02a60_2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7743b02a60_2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7743b02a60_2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7743b02a60_2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311700" y="82700"/>
            <a:ext cx="85206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Comic Sans MS"/>
                <a:ea typeface="Comic Sans MS"/>
                <a:cs typeface="Comic Sans MS"/>
                <a:sym typeface="Comic Sans MS"/>
              </a:rPr>
              <a:t>Online T&amp;L 2019-20: The HKU Experience</a:t>
            </a: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Comic Sans MS"/>
                <a:ea typeface="Comic Sans MS"/>
                <a:cs typeface="Comic Sans MS"/>
                <a:sym typeface="Comic Sans MS"/>
              </a:rPr>
              <a:t>Part 4: Assessment beyond the curriculum</a:t>
            </a: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-25" y="3487050"/>
            <a:ext cx="9144000" cy="158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/>
              <a:t>Sam Chu, Warden of Swire Hall</a:t>
            </a:r>
            <a:endParaRPr sz="1800" b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/>
              <a:t>PhD in Education (e-Learning, UCL Institute of Education, UK)</a:t>
            </a:r>
            <a:endParaRPr sz="1800" b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/>
              <a:t>PhD in Education (Information Science, HKU, HK)</a:t>
            </a:r>
            <a:endParaRPr sz="1800" b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/>
              <a:t>Associate Professor, Teacher Education &amp; Learning Leadership Unit</a:t>
            </a:r>
            <a:endParaRPr sz="1800" b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/>
              <a:t>Faculty of Education, HKU</a:t>
            </a:r>
            <a:endParaRPr sz="2000"/>
          </a:p>
        </p:txBody>
      </p:sp>
      <p:sp>
        <p:nvSpPr>
          <p:cNvPr id="58" name="Google Shape;58;p13"/>
          <p:cNvSpPr txBox="1"/>
          <p:nvPr/>
        </p:nvSpPr>
        <p:spPr>
          <a:xfrm>
            <a:off x="311700" y="1024950"/>
            <a:ext cx="8520600" cy="18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UGC T&amp;L Project: </a:t>
            </a:r>
            <a:r>
              <a:rPr lang="en-GB" sz="3400">
                <a:latin typeface="Comic Sans MS"/>
                <a:ea typeface="Comic Sans MS"/>
                <a:cs typeface="Comic Sans MS"/>
                <a:sym typeface="Comic Sans MS"/>
              </a:rPr>
              <a:t>Strengthening the alignment of residential educational &amp; university educational aims</a:t>
            </a:r>
            <a:endParaRPr sz="3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Q2: achievement of residential educational aims? - 1</a:t>
            </a:r>
            <a:endParaRPr/>
          </a:p>
        </p:txBody>
      </p:sp>
      <p:sp>
        <p:nvSpPr>
          <p:cNvPr id="129" name="Google Shape;129;p22"/>
          <p:cNvSpPr txBox="1">
            <a:spLocks noGrp="1"/>
          </p:cNvSpPr>
          <p:nvPr>
            <p:ph type="body" idx="1"/>
          </p:nvPr>
        </p:nvSpPr>
        <p:spPr>
          <a:xfrm>
            <a:off x="0" y="1228675"/>
            <a:ext cx="4812000" cy="391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To examine how well students have achieved the residential educational aims on a 5-point Likert scale ranging from 1 (Totally not achieved) to 3 (Neutral) to 5 (Totally achieved).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To collect anecdotal evidence of their achievement of the residential educational aims.</a:t>
            </a:r>
            <a:endParaRPr/>
          </a:p>
        </p:txBody>
      </p:sp>
      <p:pic>
        <p:nvPicPr>
          <p:cNvPr id="130" name="Google Shape;130;p22"/>
          <p:cNvPicPr preferRelativeResize="0"/>
          <p:nvPr/>
        </p:nvPicPr>
        <p:blipFill rotWithShape="1">
          <a:blip r:embed="rId3">
            <a:alphaModFix/>
          </a:blip>
          <a:srcRect b="27399"/>
          <a:stretch/>
        </p:blipFill>
        <p:spPr>
          <a:xfrm>
            <a:off x="4758935" y="1208175"/>
            <a:ext cx="4385064" cy="3914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Q2: achievement of residential educational aims? - 2</a:t>
            </a:r>
            <a:endParaRPr/>
          </a:p>
        </p:txBody>
      </p:sp>
      <p:sp>
        <p:nvSpPr>
          <p:cNvPr id="136" name="Google Shape;136;p23"/>
          <p:cNvSpPr txBox="1">
            <a:spLocks noGrp="1"/>
          </p:cNvSpPr>
          <p:nvPr>
            <p:ph type="body" idx="1"/>
          </p:nvPr>
        </p:nvSpPr>
        <p:spPr>
          <a:xfrm>
            <a:off x="140575" y="1228675"/>
            <a:ext cx="4479300" cy="391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“Independence &amp; Confidence” was the most well-achieved residential educational aim ranked by students from all 4 universities.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“Communication Skills” was another prominent residential educational aim shared by all participating universities. </a:t>
            </a:r>
            <a:endParaRPr/>
          </a:p>
        </p:txBody>
      </p:sp>
      <p:sp>
        <p:nvSpPr>
          <p:cNvPr id="137" name="Google Shape;137;p23"/>
          <p:cNvSpPr txBox="1"/>
          <p:nvPr/>
        </p:nvSpPr>
        <p:spPr>
          <a:xfrm>
            <a:off x="5075525" y="4772575"/>
            <a:ext cx="39774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latin typeface="Comic Sans MS"/>
                <a:ea typeface="Comic Sans MS"/>
                <a:cs typeface="Comic Sans MS"/>
                <a:sym typeface="Comic Sans MS"/>
              </a:rPr>
              <a:t>Based on self-report items on a 5-point likert-scale, ranging from 1 (Totally not achieved) to 3 (Neutral) to 5 (Totally achieved).</a:t>
            </a:r>
            <a:endParaRPr sz="7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pSp>
        <p:nvGrpSpPr>
          <p:cNvPr id="138" name="Google Shape;138;p23"/>
          <p:cNvGrpSpPr/>
          <p:nvPr/>
        </p:nvGrpSpPr>
        <p:grpSpPr>
          <a:xfrm>
            <a:off x="5006734" y="1086615"/>
            <a:ext cx="4122810" cy="3713633"/>
            <a:chOff x="4466450" y="1356824"/>
            <a:chExt cx="3487700" cy="3083900"/>
          </a:xfrm>
        </p:grpSpPr>
        <p:pic>
          <p:nvPicPr>
            <p:cNvPr id="139" name="Google Shape;139;p23"/>
            <p:cNvPicPr preferRelativeResize="0"/>
            <p:nvPr/>
          </p:nvPicPr>
          <p:blipFill rotWithShape="1">
            <a:blip r:embed="rId3">
              <a:alphaModFix/>
            </a:blip>
            <a:srcRect b="9041"/>
            <a:stretch/>
          </p:blipFill>
          <p:spPr>
            <a:xfrm>
              <a:off x="4466450" y="1356824"/>
              <a:ext cx="3487700" cy="3083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0" name="Google Shape;140;p23"/>
            <p:cNvSpPr/>
            <p:nvPr/>
          </p:nvSpPr>
          <p:spPr>
            <a:xfrm>
              <a:off x="4527900" y="1726800"/>
              <a:ext cx="3364800" cy="339300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3"/>
            <p:cNvSpPr txBox="1"/>
            <p:nvPr/>
          </p:nvSpPr>
          <p:spPr>
            <a:xfrm>
              <a:off x="4796675" y="2099375"/>
              <a:ext cx="752700" cy="288000"/>
            </a:xfrm>
            <a:prstGeom prst="rect">
              <a:avLst/>
            </a:prstGeom>
            <a:noFill/>
            <a:ln w="2857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sp>
          <p:nvSpPr>
            <p:cNvPr id="142" name="Google Shape;142;p23"/>
            <p:cNvSpPr txBox="1"/>
            <p:nvPr/>
          </p:nvSpPr>
          <p:spPr>
            <a:xfrm>
              <a:off x="5583700" y="2527475"/>
              <a:ext cx="752700" cy="288000"/>
            </a:xfrm>
            <a:prstGeom prst="rect">
              <a:avLst/>
            </a:prstGeom>
            <a:noFill/>
            <a:ln w="2857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sp>
          <p:nvSpPr>
            <p:cNvPr id="143" name="Google Shape;143;p23"/>
            <p:cNvSpPr txBox="1"/>
            <p:nvPr/>
          </p:nvSpPr>
          <p:spPr>
            <a:xfrm>
              <a:off x="6341225" y="2099375"/>
              <a:ext cx="752700" cy="288000"/>
            </a:xfrm>
            <a:prstGeom prst="rect">
              <a:avLst/>
            </a:prstGeom>
            <a:noFill/>
            <a:ln w="2857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sp>
          <p:nvSpPr>
            <p:cNvPr id="144" name="Google Shape;144;p23"/>
            <p:cNvSpPr txBox="1"/>
            <p:nvPr/>
          </p:nvSpPr>
          <p:spPr>
            <a:xfrm>
              <a:off x="7143000" y="2099375"/>
              <a:ext cx="752700" cy="288000"/>
            </a:xfrm>
            <a:prstGeom prst="rect">
              <a:avLst/>
            </a:prstGeom>
            <a:noFill/>
            <a:ln w="2857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Q2: achievement of residential educational aims? - 3</a:t>
            </a:r>
            <a:endParaRPr/>
          </a:p>
        </p:txBody>
      </p:sp>
      <p:sp>
        <p:nvSpPr>
          <p:cNvPr id="150" name="Google Shape;150;p24"/>
          <p:cNvSpPr txBox="1"/>
          <p:nvPr/>
        </p:nvSpPr>
        <p:spPr>
          <a:xfrm>
            <a:off x="5792675" y="4800350"/>
            <a:ext cx="3260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latin typeface="Comic Sans MS"/>
                <a:ea typeface="Comic Sans MS"/>
                <a:cs typeface="Comic Sans MS"/>
                <a:sym typeface="Comic Sans MS"/>
              </a:rPr>
              <a:t>Based on self-report items on a 5-point likert-scale, ranging from 1 (Totally not achieved) to 3 (Neutral) to 5 (Totally achieved).</a:t>
            </a:r>
            <a:endParaRPr sz="7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pSp>
        <p:nvGrpSpPr>
          <p:cNvPr id="151" name="Google Shape;151;p24"/>
          <p:cNvGrpSpPr/>
          <p:nvPr/>
        </p:nvGrpSpPr>
        <p:grpSpPr>
          <a:xfrm>
            <a:off x="5792664" y="1679744"/>
            <a:ext cx="3402949" cy="3120599"/>
            <a:chOff x="4466450" y="1356824"/>
            <a:chExt cx="3487700" cy="3083900"/>
          </a:xfrm>
        </p:grpSpPr>
        <p:pic>
          <p:nvPicPr>
            <p:cNvPr id="152" name="Google Shape;152;p24"/>
            <p:cNvPicPr preferRelativeResize="0"/>
            <p:nvPr/>
          </p:nvPicPr>
          <p:blipFill rotWithShape="1">
            <a:blip r:embed="rId3">
              <a:alphaModFix/>
            </a:blip>
            <a:srcRect b="9041"/>
            <a:stretch/>
          </p:blipFill>
          <p:spPr>
            <a:xfrm>
              <a:off x="4466450" y="1356824"/>
              <a:ext cx="3487700" cy="3083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3" name="Google Shape;153;p24"/>
            <p:cNvSpPr/>
            <p:nvPr/>
          </p:nvSpPr>
          <p:spPr>
            <a:xfrm>
              <a:off x="4527900" y="1726800"/>
              <a:ext cx="3364800" cy="339300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4"/>
            <p:cNvSpPr txBox="1"/>
            <p:nvPr/>
          </p:nvSpPr>
          <p:spPr>
            <a:xfrm>
              <a:off x="4796675" y="2099375"/>
              <a:ext cx="752700" cy="288000"/>
            </a:xfrm>
            <a:prstGeom prst="rect">
              <a:avLst/>
            </a:prstGeom>
            <a:noFill/>
            <a:ln w="2857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sp>
          <p:nvSpPr>
            <p:cNvPr id="155" name="Google Shape;155;p24"/>
            <p:cNvSpPr txBox="1"/>
            <p:nvPr/>
          </p:nvSpPr>
          <p:spPr>
            <a:xfrm>
              <a:off x="5583700" y="2527475"/>
              <a:ext cx="752700" cy="288000"/>
            </a:xfrm>
            <a:prstGeom prst="rect">
              <a:avLst/>
            </a:prstGeom>
            <a:noFill/>
            <a:ln w="2857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sp>
          <p:nvSpPr>
            <p:cNvPr id="156" name="Google Shape;156;p24"/>
            <p:cNvSpPr txBox="1"/>
            <p:nvPr/>
          </p:nvSpPr>
          <p:spPr>
            <a:xfrm>
              <a:off x="6341225" y="2099375"/>
              <a:ext cx="752700" cy="288000"/>
            </a:xfrm>
            <a:prstGeom prst="rect">
              <a:avLst/>
            </a:prstGeom>
            <a:noFill/>
            <a:ln w="2857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sp>
          <p:nvSpPr>
            <p:cNvPr id="157" name="Google Shape;157;p24"/>
            <p:cNvSpPr txBox="1"/>
            <p:nvPr/>
          </p:nvSpPr>
          <p:spPr>
            <a:xfrm>
              <a:off x="7143000" y="2099375"/>
              <a:ext cx="752700" cy="288000"/>
            </a:xfrm>
            <a:prstGeom prst="rect">
              <a:avLst/>
            </a:prstGeom>
            <a:noFill/>
            <a:ln w="2857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</p:grpSp>
      <p:pic>
        <p:nvPicPr>
          <p:cNvPr id="158" name="Google Shape;158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775" y="1662856"/>
            <a:ext cx="5780900" cy="31842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Q3: achievement of university educational aims?</a:t>
            </a:r>
            <a:endParaRPr/>
          </a:p>
        </p:txBody>
      </p:sp>
      <p:sp>
        <p:nvSpPr>
          <p:cNvPr id="164" name="Google Shape;164;p25"/>
          <p:cNvSpPr txBox="1">
            <a:spLocks noGrp="1"/>
          </p:cNvSpPr>
          <p:nvPr>
            <p:ph type="body" idx="1"/>
          </p:nvPr>
        </p:nvSpPr>
        <p:spPr>
          <a:xfrm>
            <a:off x="0" y="1144175"/>
            <a:ext cx="4498500" cy="39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To examine how well students have achieved the university educational aims on a 5-point Likert scale ranging from 1 (Totally not achieved) to 3 (Neutral) to 5 (Totally achieved).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To collect anecdotal evidence of their achievement of the university educational aims.</a:t>
            </a:r>
            <a:endParaRPr/>
          </a:p>
        </p:txBody>
      </p:sp>
      <p:pic>
        <p:nvPicPr>
          <p:cNvPr id="165" name="Google Shape;165;p25"/>
          <p:cNvPicPr preferRelativeResize="0"/>
          <p:nvPr/>
        </p:nvPicPr>
        <p:blipFill rotWithShape="1">
          <a:blip r:embed="rId3">
            <a:alphaModFix/>
          </a:blip>
          <a:srcRect t="1534" b="18522"/>
          <a:stretch/>
        </p:blipFill>
        <p:spPr>
          <a:xfrm>
            <a:off x="5000650" y="1093850"/>
            <a:ext cx="3993650" cy="404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Q3: achievement of UNIVERSITY educational aims?</a:t>
            </a:r>
            <a:endParaRPr/>
          </a:p>
        </p:txBody>
      </p:sp>
      <p:sp>
        <p:nvSpPr>
          <p:cNvPr id="171" name="Google Shape;171;p26"/>
          <p:cNvSpPr txBox="1">
            <a:spLocks noGrp="1"/>
          </p:cNvSpPr>
          <p:nvPr>
            <p:ph type="body" idx="1"/>
          </p:nvPr>
        </p:nvSpPr>
        <p:spPr>
          <a:xfrm>
            <a:off x="0" y="1228675"/>
            <a:ext cx="3161100" cy="391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The university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educational aims with a focus on communication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skills were generally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ranked as well-achieved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by student residents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from all 4 universities.</a:t>
            </a:r>
            <a:endParaRPr/>
          </a:p>
        </p:txBody>
      </p:sp>
      <p:grpSp>
        <p:nvGrpSpPr>
          <p:cNvPr id="172" name="Google Shape;172;p26"/>
          <p:cNvGrpSpPr/>
          <p:nvPr/>
        </p:nvGrpSpPr>
        <p:grpSpPr>
          <a:xfrm>
            <a:off x="3170906" y="1101305"/>
            <a:ext cx="5944851" cy="3810680"/>
            <a:chOff x="3576950" y="1368013"/>
            <a:chExt cx="5255349" cy="3061525"/>
          </a:xfrm>
        </p:grpSpPr>
        <p:pic>
          <p:nvPicPr>
            <p:cNvPr id="173" name="Google Shape;173;p2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576950" y="1368013"/>
              <a:ext cx="5255349" cy="30615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4" name="Google Shape;174;p26"/>
            <p:cNvSpPr/>
            <p:nvPr/>
          </p:nvSpPr>
          <p:spPr>
            <a:xfrm>
              <a:off x="3955400" y="1748950"/>
              <a:ext cx="1203000" cy="280500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6"/>
            <p:cNvSpPr/>
            <p:nvPr/>
          </p:nvSpPr>
          <p:spPr>
            <a:xfrm>
              <a:off x="6080700" y="2661425"/>
              <a:ext cx="892800" cy="477300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6"/>
            <p:cNvSpPr/>
            <p:nvPr/>
          </p:nvSpPr>
          <p:spPr>
            <a:xfrm>
              <a:off x="6998000" y="1633100"/>
              <a:ext cx="1776300" cy="477300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6"/>
            <p:cNvSpPr/>
            <p:nvPr/>
          </p:nvSpPr>
          <p:spPr>
            <a:xfrm>
              <a:off x="5187900" y="3731375"/>
              <a:ext cx="892800" cy="280500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8" name="Google Shape;178;p26"/>
          <p:cNvSpPr txBox="1"/>
          <p:nvPr/>
        </p:nvSpPr>
        <p:spPr>
          <a:xfrm>
            <a:off x="3544213" y="4863000"/>
            <a:ext cx="5570400" cy="2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latin typeface="Comic Sans MS"/>
                <a:ea typeface="Comic Sans MS"/>
                <a:cs typeface="Comic Sans MS"/>
                <a:sym typeface="Comic Sans MS"/>
              </a:rPr>
              <a:t>Based on self-report items on a 5-point likert-scale, ranging from 1 (Totally not achieved) to 3 (Neutral) to 5 (Totally achieved).</a:t>
            </a:r>
            <a:endParaRPr sz="7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7"/>
          <p:cNvSpPr txBox="1">
            <a:spLocks noGrp="1"/>
          </p:cNvSpPr>
          <p:nvPr>
            <p:ph type="title"/>
          </p:nvPr>
        </p:nvSpPr>
        <p:spPr>
          <a:xfrm>
            <a:off x="365600" y="0"/>
            <a:ext cx="8520600" cy="14487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Q4: the alignment among residential educational and university educational aims</a:t>
            </a:r>
            <a:endParaRPr/>
          </a:p>
        </p:txBody>
      </p:sp>
      <p:sp>
        <p:nvSpPr>
          <p:cNvPr id="184" name="Google Shape;184;p27"/>
          <p:cNvSpPr txBox="1">
            <a:spLocks noGrp="1"/>
          </p:cNvSpPr>
          <p:nvPr>
            <p:ph type="body" idx="1"/>
          </p:nvPr>
        </p:nvSpPr>
        <p:spPr>
          <a:xfrm>
            <a:off x="0" y="2032075"/>
            <a:ext cx="4013400" cy="288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800"/>
              <a:buChar char="●"/>
            </a:pPr>
            <a:r>
              <a:rPr lang="en-GB"/>
              <a:t>To examine how well the residential educational aims align with the university educational aims from the perspectives of student residents.</a:t>
            </a:r>
            <a:endParaRPr/>
          </a:p>
        </p:txBody>
      </p:sp>
      <p:pic>
        <p:nvPicPr>
          <p:cNvPr id="185" name="Google Shape;185;p27"/>
          <p:cNvPicPr preferRelativeResize="0"/>
          <p:nvPr/>
        </p:nvPicPr>
        <p:blipFill rotWithShape="1">
          <a:blip r:embed="rId3">
            <a:alphaModFix/>
          </a:blip>
          <a:srcRect b="37710"/>
          <a:stretch/>
        </p:blipFill>
        <p:spPr>
          <a:xfrm>
            <a:off x="4316768" y="1448700"/>
            <a:ext cx="4827233" cy="368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14043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Q4: the alignment among residential educational and university educational aims</a:t>
            </a:r>
            <a:endParaRPr/>
          </a:p>
        </p:txBody>
      </p:sp>
      <p:grpSp>
        <p:nvGrpSpPr>
          <p:cNvPr id="191" name="Google Shape;191;p28"/>
          <p:cNvGrpSpPr/>
          <p:nvPr/>
        </p:nvGrpSpPr>
        <p:grpSpPr>
          <a:xfrm>
            <a:off x="165862" y="2015250"/>
            <a:ext cx="8812275" cy="2360779"/>
            <a:chOff x="181500" y="2015250"/>
            <a:chExt cx="8812275" cy="2360779"/>
          </a:xfrm>
        </p:grpSpPr>
        <p:pic>
          <p:nvPicPr>
            <p:cNvPr id="192" name="Google Shape;192;p2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81500" y="2015250"/>
              <a:ext cx="2136575" cy="2360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3" name="Google Shape;193;p2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857200" y="2015250"/>
              <a:ext cx="2136575" cy="23607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4" name="Google Shape;194;p2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382012" y="2015250"/>
              <a:ext cx="2134800" cy="2360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5" name="Google Shape;195;p2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548788" y="2015251"/>
              <a:ext cx="2276454" cy="23607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6" name="Google Shape;196;p28"/>
            <p:cNvSpPr/>
            <p:nvPr/>
          </p:nvSpPr>
          <p:spPr>
            <a:xfrm>
              <a:off x="479675" y="2390950"/>
              <a:ext cx="1793100" cy="243600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8"/>
            <p:cNvSpPr/>
            <p:nvPr/>
          </p:nvSpPr>
          <p:spPr>
            <a:xfrm>
              <a:off x="2668825" y="2427850"/>
              <a:ext cx="1793100" cy="243600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8"/>
            <p:cNvSpPr/>
            <p:nvPr/>
          </p:nvSpPr>
          <p:spPr>
            <a:xfrm>
              <a:off x="4865325" y="2634550"/>
              <a:ext cx="1793100" cy="243600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8"/>
            <p:cNvSpPr/>
            <p:nvPr/>
          </p:nvSpPr>
          <p:spPr>
            <a:xfrm>
              <a:off x="7135625" y="2390950"/>
              <a:ext cx="1793100" cy="243600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8"/>
            <p:cNvSpPr/>
            <p:nvPr/>
          </p:nvSpPr>
          <p:spPr>
            <a:xfrm>
              <a:off x="479675" y="3073838"/>
              <a:ext cx="1793100" cy="243600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8"/>
            <p:cNvSpPr/>
            <p:nvPr/>
          </p:nvSpPr>
          <p:spPr>
            <a:xfrm>
              <a:off x="2668825" y="2671450"/>
              <a:ext cx="1793100" cy="243600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8"/>
            <p:cNvSpPr/>
            <p:nvPr/>
          </p:nvSpPr>
          <p:spPr>
            <a:xfrm>
              <a:off x="4857975" y="2390938"/>
              <a:ext cx="1793100" cy="243600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8"/>
            <p:cNvSpPr/>
            <p:nvPr/>
          </p:nvSpPr>
          <p:spPr>
            <a:xfrm>
              <a:off x="7135625" y="3073838"/>
              <a:ext cx="1793100" cy="243600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9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832300" cy="8010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Additional interview question asked in this year… - 1</a:t>
            </a:r>
            <a:endParaRPr/>
          </a:p>
        </p:txBody>
      </p:sp>
      <p:sp>
        <p:nvSpPr>
          <p:cNvPr id="209" name="Google Shape;209;p2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An open-ended question was added to the interview protocol of this academic year (2019/20) to reflect the impact of unexpected situations occurred, e.g. the social unrest in Sem 1 and the virus outbreak in Sem 2: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Would you share with us how the unexpected situations drew impacts on your hall life?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0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Additional interview question asked in this year…- 2</a:t>
            </a:r>
            <a:endParaRPr/>
          </a:p>
        </p:txBody>
      </p:sp>
      <p:sp>
        <p:nvSpPr>
          <p:cNvPr id="215" name="Google Shape;215;p30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Q: Would you share with us how the unexpected situations drew impacts on your hall life?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“Many of the activities require human resources to run and then actually even there is some hall activities still being held but not many participants joining the activities so I would think that lacking of social interaction would be the greatest impact on the hall life because of the situation…  I would say it's quite meaningless to live in a hall without social interaction.” - HKU Hallmate 4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832300" cy="8010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Additional interview question asked in this year… - 3</a:t>
            </a:r>
            <a:endParaRPr/>
          </a:p>
        </p:txBody>
      </p:sp>
      <p:sp>
        <p:nvSpPr>
          <p:cNvPr id="221" name="Google Shape;221;p31"/>
          <p:cNvSpPr txBox="1">
            <a:spLocks noGrp="1"/>
          </p:cNvSpPr>
          <p:nvPr>
            <p:ph type="body" idx="1"/>
          </p:nvPr>
        </p:nvSpPr>
        <p:spPr>
          <a:xfrm>
            <a:off x="0" y="1093850"/>
            <a:ext cx="9144000" cy="3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Q: Which hall activities you wish you could attend but you missed out this year and why?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“I would say Farewell High Table Dinner, I can’ join all activities that I am interested in semester 1 but for all High Table Dinner are cancelled in semester 2, especially for the Farewell High Table Dinner that something I look forward to for like a few years because it is my last year living in hall and I would say it would be a memory to me but I can’t participate in those activities but it is quite a pity that I can’t join the Farewell High Table Dinner I would say, we can’t take photos, we can’t play games,that’s kind of sad. I would like to join the society service trip if I get a chance but since every year around that time I am occupied for other hall activities so I couldn’t join as well, so these two would be the most I am interested but I cannot join this year” - HKU Hallmate 4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Survey Participants in 2018/19</a:t>
            </a:r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 total of 1883 participants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living in or affiliated to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residential halls from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four local and one overseas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Universities responded to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the survey.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0925" y="335800"/>
            <a:ext cx="2727625" cy="467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9324" y="292850"/>
            <a:ext cx="3646100" cy="473182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Survey items </a:t>
            </a:r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Total of 77 self-report items 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on a seven-point Likert scale 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ranging from 1 (Strongly disagree) 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to 7 (Strongly agree);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To measure the impact of hall 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experience on academic, social and 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independent developmental domains.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Survey items: Academic impacts</a:t>
            </a:r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6750" y="1242025"/>
            <a:ext cx="5191125" cy="32385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 txBox="1"/>
          <p:nvPr/>
        </p:nvSpPr>
        <p:spPr>
          <a:xfrm>
            <a:off x="2671800" y="4628700"/>
            <a:ext cx="6160500" cy="4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00FF"/>
                </a:solidFill>
              </a:rPr>
              <a:t>Likert scale: 1 (Strongly disagree) to 7 (Strongly agree)</a:t>
            </a:r>
            <a:endParaRPr sz="1200">
              <a:solidFill>
                <a:srgbClr val="FF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3750175" y="1228675"/>
            <a:ext cx="5082000" cy="33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title"/>
          </p:nvPr>
        </p:nvSpPr>
        <p:spPr>
          <a:xfrm>
            <a:off x="289350" y="292850"/>
            <a:ext cx="8854500" cy="8010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/>
              <a:t>Impact of Hall Experiences on the 10 developmental aspects</a:t>
            </a:r>
            <a:endParaRPr sz="4000"/>
          </a:p>
        </p:txBody>
      </p:sp>
      <p:sp>
        <p:nvSpPr>
          <p:cNvPr id="87" name="Google Shape;87;p17"/>
          <p:cNvSpPr txBox="1"/>
          <p:nvPr/>
        </p:nvSpPr>
        <p:spPr>
          <a:xfrm>
            <a:off x="0" y="1943800"/>
            <a:ext cx="2550900" cy="12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All the developmental aspects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have been positively reported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above the midpoint of 4</a:t>
            </a:r>
            <a:endParaRPr/>
          </a:p>
        </p:txBody>
      </p:sp>
      <p:sp>
        <p:nvSpPr>
          <p:cNvPr id="88" name="Google Shape;88;p17"/>
          <p:cNvSpPr txBox="1"/>
          <p:nvPr/>
        </p:nvSpPr>
        <p:spPr>
          <a:xfrm>
            <a:off x="109350" y="3619075"/>
            <a:ext cx="2332200" cy="9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00FF"/>
                </a:solidFill>
              </a:rPr>
              <a:t>Likert scale: 1 (Strongly disagree) to 7 (Strongly agree)</a:t>
            </a:r>
            <a:endParaRPr sz="1200">
              <a:solidFill>
                <a:srgbClr val="FF00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6169" y="1093850"/>
            <a:ext cx="6067635" cy="4049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Interview participants in 2018/19</a:t>
            </a:r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A total of 192 participants from 4 local universities in HK.</a:t>
            </a:r>
            <a:endParaRPr/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2925" y="1741803"/>
            <a:ext cx="5958150" cy="282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Interview questions </a:t>
            </a:r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To understand the participants’ living experiences in residence halls, 4 open-ended questions were asked:</a:t>
            </a:r>
            <a:endParaRPr/>
          </a:p>
          <a:p>
            <a:pPr marL="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b="1"/>
              <a:t>Q1:</a:t>
            </a:r>
            <a:r>
              <a:rPr lang="en-GB"/>
              <a:t> What do you think about the </a:t>
            </a:r>
            <a:r>
              <a:rPr lang="en-GB" u="sng"/>
              <a:t>hall activities</a:t>
            </a:r>
            <a:r>
              <a:rPr lang="en-GB"/>
              <a:t> in general?</a:t>
            </a:r>
            <a:endParaRPr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Q2:</a:t>
            </a:r>
            <a:r>
              <a:rPr lang="en-GB"/>
              <a:t> How do you rate your level of achievement for each of the </a:t>
            </a:r>
            <a:r>
              <a:rPr lang="en-GB" u="sng"/>
              <a:t>residential educational aims</a:t>
            </a:r>
            <a:r>
              <a:rPr lang="en-GB"/>
              <a:t>?</a:t>
            </a:r>
            <a:endParaRPr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Q3:</a:t>
            </a:r>
            <a:r>
              <a:rPr lang="en-GB"/>
              <a:t> How do you rate your level of achievement for each of the </a:t>
            </a:r>
            <a:r>
              <a:rPr lang="en-GB" u="sng"/>
              <a:t>university educational aims</a:t>
            </a:r>
            <a:r>
              <a:rPr lang="en-GB"/>
              <a:t>?</a:t>
            </a:r>
            <a:endParaRPr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Q4:</a:t>
            </a:r>
            <a:r>
              <a:rPr lang="en-GB"/>
              <a:t> Why do you think the </a:t>
            </a:r>
            <a:r>
              <a:rPr lang="en-GB" u="sng"/>
              <a:t>alignment among residential educational and university educational aims</a:t>
            </a:r>
            <a:r>
              <a:rPr lang="en-GB"/>
              <a:t> should be in this way?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Q1: What do you think about the hall activities?</a:t>
            </a:r>
            <a:endParaRPr/>
          </a:p>
        </p:txBody>
      </p:sp>
      <p:pic>
        <p:nvPicPr>
          <p:cNvPr id="107" name="Google Shape;107;p20"/>
          <p:cNvPicPr preferRelativeResize="0"/>
          <p:nvPr/>
        </p:nvPicPr>
        <p:blipFill rotWithShape="1">
          <a:blip r:embed="rId3">
            <a:alphaModFix/>
          </a:blip>
          <a:srcRect b="16534"/>
          <a:stretch/>
        </p:blipFill>
        <p:spPr>
          <a:xfrm>
            <a:off x="5246247" y="1093850"/>
            <a:ext cx="3897752" cy="4049649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0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4850400" cy="33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Consists of two parts: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Indicate the activities attended</a:t>
            </a:r>
            <a:endParaRPr/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/>
              <a:t>in academic year 2018/19;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Rank the top 5 activities according</a:t>
            </a:r>
            <a:endParaRPr/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GB"/>
              <a:t>to participants’ interest.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Q1: What do you think about the hall activities?</a:t>
            </a:r>
            <a:endParaRPr/>
          </a:p>
        </p:txBody>
      </p:sp>
      <p:sp>
        <p:nvSpPr>
          <p:cNvPr id="114" name="Google Shape;114;p2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43287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In general, events with </a:t>
            </a:r>
            <a:endParaRPr sz="16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the most interests are some </a:t>
            </a:r>
            <a:endParaRPr sz="16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with the highest participation,</a:t>
            </a:r>
            <a:endParaRPr sz="16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mostly free and informal, with </a:t>
            </a:r>
            <a:endParaRPr sz="16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the theme of celebrating, or</a:t>
            </a:r>
            <a:endParaRPr sz="16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allowing students to bond and </a:t>
            </a:r>
            <a:endParaRPr sz="16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to meet new people.</a:t>
            </a:r>
            <a:endParaRPr sz="160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100"/>
              <a:t>“They usually invite a lot of important guests </a:t>
            </a:r>
            <a:endParaRPr sz="11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/>
              <a:t>(to the High Table Dinner), for example the officer of CEDARS. Also, it is the chance for me to interact with the nonlocal students. I think it is a very important part of my hall life.” </a:t>
            </a:r>
            <a:endParaRPr sz="11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/>
              <a:t>                           - HKU student resident</a:t>
            </a:r>
            <a:endParaRPr sz="1100"/>
          </a:p>
        </p:txBody>
      </p:sp>
      <p:pic>
        <p:nvPicPr>
          <p:cNvPr id="115" name="Google Shape;11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121362"/>
            <a:ext cx="4549175" cy="4022138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1"/>
          <p:cNvSpPr txBox="1"/>
          <p:nvPr/>
        </p:nvSpPr>
        <p:spPr>
          <a:xfrm>
            <a:off x="5069700" y="1815350"/>
            <a:ext cx="996300" cy="2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b="1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Highest participation</a:t>
            </a:r>
            <a:endParaRPr sz="600" b="1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7" name="Google Shape;117;p21"/>
          <p:cNvSpPr txBox="1"/>
          <p:nvPr/>
        </p:nvSpPr>
        <p:spPr>
          <a:xfrm>
            <a:off x="6845625" y="2088350"/>
            <a:ext cx="996300" cy="2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b="1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Highest participation</a:t>
            </a:r>
            <a:endParaRPr sz="600" b="1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8" name="Google Shape;118;p21"/>
          <p:cNvSpPr txBox="1"/>
          <p:nvPr/>
        </p:nvSpPr>
        <p:spPr>
          <a:xfrm>
            <a:off x="8449525" y="2733925"/>
            <a:ext cx="794700" cy="3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b="1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Highest participation</a:t>
            </a:r>
            <a:endParaRPr sz="600" b="1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9" name="Google Shape;119;p21"/>
          <p:cNvSpPr txBox="1"/>
          <p:nvPr/>
        </p:nvSpPr>
        <p:spPr>
          <a:xfrm>
            <a:off x="5800175" y="2242050"/>
            <a:ext cx="996300" cy="3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b="1">
                <a:solidFill>
                  <a:srgbClr val="E0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Secondly highest participation</a:t>
            </a:r>
            <a:endParaRPr sz="600" b="1">
              <a:solidFill>
                <a:srgbClr val="E0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0" name="Google Shape;120;p21"/>
          <p:cNvSpPr txBox="1"/>
          <p:nvPr/>
        </p:nvSpPr>
        <p:spPr>
          <a:xfrm>
            <a:off x="6695675" y="4568875"/>
            <a:ext cx="824400" cy="3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b="1">
                <a:solidFill>
                  <a:srgbClr val="E0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Secondly highest participation</a:t>
            </a:r>
            <a:endParaRPr sz="600" b="1">
              <a:solidFill>
                <a:srgbClr val="E0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1" name="Google Shape;121;p21"/>
          <p:cNvSpPr txBox="1"/>
          <p:nvPr/>
        </p:nvSpPr>
        <p:spPr>
          <a:xfrm>
            <a:off x="5345000" y="4239175"/>
            <a:ext cx="794700" cy="3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rgbClr val="E0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Thirdly highest participation</a:t>
            </a:r>
            <a:endParaRPr sz="600">
              <a:solidFill>
                <a:srgbClr val="E0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21"/>
          <p:cNvSpPr txBox="1"/>
          <p:nvPr/>
        </p:nvSpPr>
        <p:spPr>
          <a:xfrm>
            <a:off x="6066000" y="4239175"/>
            <a:ext cx="794700" cy="3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rgbClr val="E0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Thirdly highest participation</a:t>
            </a:r>
            <a:endParaRPr sz="600">
              <a:solidFill>
                <a:srgbClr val="E0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3" name="Google Shape;123;p21"/>
          <p:cNvSpPr txBox="1"/>
          <p:nvPr/>
        </p:nvSpPr>
        <p:spPr>
          <a:xfrm>
            <a:off x="7420850" y="4303425"/>
            <a:ext cx="794700" cy="3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rgbClr val="E0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Thirdly highest participation</a:t>
            </a:r>
            <a:endParaRPr sz="600">
              <a:solidFill>
                <a:srgbClr val="E0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1152</Words>
  <Application>Microsoft Office PowerPoint</Application>
  <PresentationFormat>On-screen Show (16:9)</PresentationFormat>
  <Paragraphs>96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Times New Roman</vt:lpstr>
      <vt:lpstr>Amatic SC</vt:lpstr>
      <vt:lpstr>Comic Sans MS</vt:lpstr>
      <vt:lpstr>Source Code Pro</vt:lpstr>
      <vt:lpstr>Beach Day</vt:lpstr>
      <vt:lpstr>Online T&amp;L 2019-20: The HKU Experience Part 4: Assessment beyond the curriculum</vt:lpstr>
      <vt:lpstr>Survey Participants in 2018/19</vt:lpstr>
      <vt:lpstr>Survey items </vt:lpstr>
      <vt:lpstr>Survey items: Academic impacts</vt:lpstr>
      <vt:lpstr>Impact of Hall Experiences on the 10 developmental aspects</vt:lpstr>
      <vt:lpstr>Interview participants in 2018/19</vt:lpstr>
      <vt:lpstr>Interview questions </vt:lpstr>
      <vt:lpstr>Q1: What do you think about the hall activities?</vt:lpstr>
      <vt:lpstr>Q1: What do you think about the hall activities?</vt:lpstr>
      <vt:lpstr>Q2: achievement of residential educational aims? - 1</vt:lpstr>
      <vt:lpstr>Q2: achievement of residential educational aims? - 2</vt:lpstr>
      <vt:lpstr>Q2: achievement of residential educational aims? - 3</vt:lpstr>
      <vt:lpstr>Q3: achievement of university educational aims?</vt:lpstr>
      <vt:lpstr>Q3: achievement of UNIVERSITY educational aims?</vt:lpstr>
      <vt:lpstr>Q4: the alignment among residential educational and university educational aims</vt:lpstr>
      <vt:lpstr>Q4: the alignment among residential educational and university educational aims</vt:lpstr>
      <vt:lpstr>Additional interview question asked in this year… - 1</vt:lpstr>
      <vt:lpstr>Additional interview question asked in this year…- 2</vt:lpstr>
      <vt:lpstr>Additional interview question asked in this year… - 3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T&amp;L 2019-20: The HKU Experience Part 4: Assessment beyond the curriculum</dc:title>
  <dc:creator>samchu</dc:creator>
  <cp:lastModifiedBy>samchu</cp:lastModifiedBy>
  <cp:revision>4</cp:revision>
  <dcterms:modified xsi:type="dcterms:W3CDTF">2020-05-11T05:08:56Z</dcterms:modified>
</cp:coreProperties>
</file>